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0.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60" r:id="rId2"/>
  </p:sldMasterIdLst>
  <p:notesMasterIdLst>
    <p:notesMasterId r:id="rId22"/>
  </p:notesMasterIdLst>
  <p:sldIdLst>
    <p:sldId id="256" r:id="rId3"/>
    <p:sldId id="257" r:id="rId4"/>
    <p:sldId id="258" r:id="rId5"/>
    <p:sldId id="274" r:id="rId6"/>
    <p:sldId id="275" r:id="rId7"/>
    <p:sldId id="260" r:id="rId8"/>
    <p:sldId id="279" r:id="rId9"/>
    <p:sldId id="280" r:id="rId10"/>
    <p:sldId id="261" r:id="rId11"/>
    <p:sldId id="262" r:id="rId12"/>
    <p:sldId id="263" r:id="rId13"/>
    <p:sldId id="265" r:id="rId14"/>
    <p:sldId id="272" r:id="rId15"/>
    <p:sldId id="270" r:id="rId16"/>
    <p:sldId id="271" r:id="rId17"/>
    <p:sldId id="276" r:id="rId18"/>
    <p:sldId id="273" r:id="rId19"/>
    <p:sldId id="277" r:id="rId20"/>
    <p:sldId id="27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A6640-5660-4AE9-955B-F48E7E84462E}" v="969" dt="2023-08-24T21:29:26.713"/>
    <p1510:client id="{AD50311C-0B11-4E93-B94E-3E2B723E9564}" v="2183" dt="2023-08-24T15:25:48.767"/>
    <p1510:client id="{B5BC32B1-F29E-4A5C-80D6-D7B1E2CBFA2E}" v="1164" dt="2023-08-24T16:51:30.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4:51:00.276"/>
    </inkml:context>
    <inkml:brush xml:id="br0">
      <inkml:brushProperty name="width" value="0.1" units="cm"/>
      <inkml:brushProperty name="height" value="0.1" units="cm"/>
      <inkml:brushProperty name="color" value="#E71224"/>
    </inkml:brush>
  </inkml:definitions>
  <inkml:trace contextRef="#ctx0" brushRef="#br0">19447 5382 16383 0 0,'-2'7'0'0'0,"-1"18"0"0"0,0 17 0 0 0,1 15 0 0 0,0 9 0 0 0,3 7 0 0 0,4 10 0 0 0,1-4 0 0 0,4-5 0 0 0,2-8 0 0 0,0-10 0 0 0,2-10 0 0 0,8-2 0 0 0,5-3 0 0 0,9 3 0 0 0,8 2 0 0 0,8 4 0 0 0,6 0 0 0 0,6 0 0 0 0,3-1 0 0 0,6 3 0 0 0,2-1 0 0 0,5 2 0 0 0,16 0 0 0 0,-1-7 0 0 0,4-5 0 0 0,-8-9 0 0 0,-10-3 0 0 0,2 0 0 0 0,-4-4 0 0 0,-4-7 0 0 0,-6-7 0 0 0,12-4 0 0 0,-5-7 0 0 0,-2-7 0 0 0,-8-5 0 0 0,-3-5 0 0 0,-3-2 0 0 0,-1-2 0 0 0,4-5 0 0 0,-4 0 0 0 0,0 2 0 0 0,0-6 0 0 0,3-8 0 0 0,11-13 0 0 0,-3-5 0 0 0,-5-2 0 0 0,-7-1 0 0 0,-7 3 0 0 0,-12 9 0 0 0,-4 1 0 0 0,-2 3 0 0 0,-5 5 0 0 0,0-1 0 0 0,1-3 0 0 0,2-3 0 0 0,-1-8 0 0 0,-1-4 0 0 0,-5-2 0 0 0,-4-5 0 0 0,-4 0 0 0 0,-4 8 0 0 0,-2 5 0 0 0,-2 8 0 0 0,-3 7 0 0 0,-3 7 0 0 0,-1 2 0 0 0,-3-4 0 0 0,-3-3 0 0 0,-4-3 0 0 0,-7-3 0 0 0,-3 4 0 0 0,-5 1 0 0 0,-6 4 0 0 0,-2 3 0 0 0,2 4 0 0 0,2 3 0 0 0,0 3 0 0 0,2 3 0 0 0,-1-1 0 0 0,0 0 0 0 0,-4 0 0 0 0,-5-2 0 0 0,-4-2 0 0 0,-5-2 0 0 0,-2 0 0 0 0,-7-1 0 0 0,4 1 0 0 0,3 3 0 0 0,5 3 0 0 0,5 6 0 0 0,7 3 0 0 0,1 2 0 0 0,3 1 0 0 0,2 1 0 0 0,2 1 0 0 0,3 2 0 0 0,3-1 0 0 0,0 2 0 0 0,2-1 0 0 0,1 0 0 0 0,0 0 0 0 0,0 1 0 0 0,0-1 0 0 0,0 0 0 0 0,-1 0 0 0 0,1 0 0 0 0,-1 0 0 0 0,-2 0 0 0 0,0 0 0 0 0,-3 0 0 0 0,0 0 0 0 0,-1 2 0 0 0,-1 1 0 0 0,0 2 0 0 0,1 3 0 0 0,1 2 0 0 0,0-1 0 0 0,-2 1 0 0 0,3 1 0 0 0,-1 3 0 0 0,2 1 0 0 0,0 1 0 0 0,1 2 0 0 0,2-2 0 0 0,0 1 0 0 0,0 0 0 0 0,3-1 0 0 0,3 0 0 0 0,1-2 0 0 0,1 1 0 0 0,2-2 0 0 0,1 1 0 0 0,2-1 0 0 0,1 1 0 0 0,0-3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07"/>
    </inkml:context>
    <inkml:brush xml:id="br0">
      <inkml:brushProperty name="width" value="0.05" units="cm"/>
      <inkml:brushProperty name="height" value="0.05" units="cm"/>
      <inkml:brushProperty name="color" value="#FFFFFF"/>
    </inkml:brush>
  </inkml:definitions>
  <inkml:trace contextRef="#ctx0" brushRef="#br0">8600 5399 16383 0 0,'-5'26'0'0'0,"-1"10"0"0"0,0 2 0 0 0,1-1 0 0 0,2 11 0 0 0,1 13 0 0 0,1-1 0 0 0,0 5 0 0 0,1-8 0 0 0,1-10 0 0 0,-1-11 0 0 0,0-10 0 0 0,0-6 0 0 0,0-5 0 0 0,1-2 0 0 0,10-2 0 0 0,12 1 0 0 0,8-3 0 0 0,10 3 0 0 0,11-2 0 0 0,0-1 0 0 0,-6-4 0 0 0,-6-1 0 0 0,-7-2 0 0 0,-8-2 0 0 0,-5 0 0 0 0,5 0 0 0 0,1-1 0 0 0,6-2 0 0 0,6-5 0 0 0,-1-3 0 0 0,0-3 0 0 0,-3 1 0 0 0,-6 3 0 0 0,-5 1 0 0 0,-6 0 0 0 0,-4 1 0 0 0,-5-1 0 0 0,-12-30 0 0 0,-8-12 0 0 0,-6-6 0 0 0,-6-1 0 0 0,-3 3 0 0 0,-1 6 0 0 0,2 7 0 0 0,4 8 0 0 0,7 7 0 0 0,6 7 0 0 0,2 6 0 0 0,-10-6 0 0 0,-20-12 0 0 0,-6 1 0 0 0,-1 4 0 0 0,3 6 0 0 0,6 5 0 0 0,6 6 0 0 0,7 5 0 0 0,3 3 0 0 0,4 2 0 0 0,2 0 0 0 0,0 2 0 0 0,-9-1 0 0 0,-2 0 0 0 0,-3 2 0 0 0,-1 3 0 0 0,4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08"/>
    </inkml:context>
    <inkml:brush xml:id="br0">
      <inkml:brushProperty name="width" value="0.05" units="cm"/>
      <inkml:brushProperty name="height" value="0.05" units="cm"/>
      <inkml:brushProperty name="color" value="#FFFFFF"/>
    </inkml:brush>
  </inkml:definitions>
  <inkml:trace contextRef="#ctx0" brushRef="#br0">13867 6377 16383 0 0,'0'2'0'0'0,"0"4"0"0"0,0 2 0 0 0,0 3 0 0 0,0 18 0 0 0,-4 13 0 0 0,-2 2 0 0 0,0-4 0 0 0,1-7 0 0 0,1-7 0 0 0,-5 7 0 0 0,-3-3 0 0 0,-3-3 0 0 0,2-5 0 0 0,3-4 0 0 0,3-2 0 0 0,2-2 0 0 0,13 4 0 0 0,8 2 0 0 0,7-2 0 0 0,6 2 0 0 0,8 0 0 0 0,4-2 0 0 0,2-1 0 0 0,-1-3 0 0 0,-4-5 0 0 0,-5-3 0 0 0,-6-3 0 0 0,-6-2 0 0 0,17-1 0 0 0,5-1 0 0 0,-3 0 0 0 0,8-2 0 0 0,-2-3 0 0 0,-9-3 0 0 0,-10-4 0 0 0,-19-33 0 0 0,-14-18 0 0 0,-8 0 0 0 0,-10 2 0 0 0,-7 1 0 0 0,-2 7 0 0 0,0 8 0 0 0,3 9 0 0 0,4 9 0 0 0,5 7 0 0 0,3 2 0 0 0,2 4 0 0 0,-7 3 0 0 0,-3 3 0 0 0,2 3 0 0 0,1 3 0 0 0,3 2 0 0 0,3 0 0 0 0,1 2 0 0 0,0 2 0 0 0,-3 3 0 0 0,-1 3 0 0 0,2 2 0 0 0,1 2 0 0 0,1 0 0 0 0,1-1 0 0 0,3-3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09"/>
    </inkml:context>
    <inkml:brush xml:id="br0">
      <inkml:brushProperty name="width" value="0.05" units="cm"/>
      <inkml:brushProperty name="height" value="0.05" units="cm"/>
      <inkml:brushProperty name="color" value="#FFFFFF"/>
    </inkml:brush>
  </inkml:definitions>
  <inkml:trace contextRef="#ctx0" brushRef="#br0">8920 9869 16383 0 0,'-11'0'0'0'0,"-7"0"0"0"0,-12 0 0 0 0,-12 0 0 0 0,-8 0 0 0 0,2 0 0 0 0,2 0 0 0 0,6 0 0 0 0,8 0 0 0 0,8 0 0 0 0,4 0 0 0 0,4 0 0 0 0,3 0 0 0 0,0 0 0 0 0,3 2 0 0 0,-1 4 0 0 0,-4 14 0 0 0,-4 15 0 0 0,1 5 0 0 0,4-3 0 0 0,4-5 0 0 0,4-6 0 0 0,3-4 0 0 0,5-7 0 0 0,3-6 0 0 0,11 3 0 0 0,23 9 0 0 0,8 3 0 0 0,-2-1 0 0 0,-4 1 0 0 0,-7-1 0 0 0,-4 0 0 0 0,-5-4 0 0 0,-5-3 0 0 0,-2-4 0 0 0,3 0 0 0 0,9-1 0 0 0,6-3 0 0 0,-1-3 0 0 0,3-2 0 0 0,-1-2 0 0 0,-3-1 0 0 0,-6 0 0 0 0,-6 0 0 0 0,-3-1 0 0 0,-3 1 0 0 0,5-8 0 0 0,10-15 0 0 0,1-9 0 0 0,-6-2 0 0 0,-7 4 0 0 0,-7 3 0 0 0,-26-7 0 0 0,-16 0 0 0 0,-7 4 0 0 0,-2 1 0 0 0,1 4 0 0 0,3 7 0 0 0,4 5 0 0 0,8 6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10"/>
    </inkml:context>
    <inkml:brush xml:id="br0">
      <inkml:brushProperty name="width" value="0.05" units="cm"/>
      <inkml:brushProperty name="height" value="0.05" units="cm"/>
      <inkml:brushProperty name="color" value="#FFFFFF"/>
    </inkml:brush>
  </inkml:definitions>
  <inkml:trace contextRef="#ctx0" brushRef="#br0">14137 10863 16383 0 0,'-11'-2'0'0'0,"-16"-2"0"0"0,-15-1 0 0 0,-5 0 0 0 0,-4 0 0 0 0,5 2 0 0 0,8 0 0 0 0,7 2 0 0 0,8 0 0 0 0,4 1 0 0 0,-3 3 0 0 0,-3 0 0 0 0,1 0 0 0 0,0 2 0 0 0,-2 3 0 0 0,-16 27 0 0 0,-1 10 0 0 0,4 0 0 0 0,9-5 0 0 0,9-8 0 0 0,9-6 0 0 0,6-6 0 0 0,4-3 0 0 0,9 6 0 0 0,9 7 0 0 0,12 7 0 0 0,7 5 0 0 0,6 0 0 0 0,4-6 0 0 0,-4-6 0 0 0,-7-5 0 0 0,-6-8 0 0 0,-6-6 0 0 0,-4-6 0 0 0,1 0 0 0 0,1-2 0 0 0,-2-1 0 0 0,2-1 0 0 0,1-1 0 0 0,0 0 0 0 0,1 0 0 0 0,6-3 0 0 0,0 0 0 0 0,-2-3 0 0 0,7-6 0 0 0,-1-4 0 0 0,-3 0 0 0 0,-4-1 0 0 0,14-33 0 0 0,1-10 0 0 0,-6 3 0 0 0,-10 8 0 0 0,-8 11 0 0 0,-7 9 0 0 0,-19-25 0 0 0,-8-6 0 0 0,-3 8 0 0 0,-1 11 0 0 0,2 15 0 0 0,2 10 0 0 0,3 8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20:45:17.111"/>
    </inkml:context>
    <inkml:brush xml:id="br0">
      <inkml:brushProperty name="width" value="0.05" units="cm"/>
      <inkml:brushProperty name="height" value="0.05" units="cm"/>
      <inkml:brushProperty name="color" value="#FFFFFF"/>
    </inkml:brush>
  </inkml:definitions>
  <inkml:trace contextRef="#ctx0" brushRef="#br0">21696 8281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05" units="cm"/>
      <inkml:brushProperty name="height" value="0.05" units="cm"/>
      <inkml:brushProperty name="color" value="#AB008B"/>
    </inkml:brush>
  </inkml:definitions>
  <inkml:trace contextRef="#ctx0" brushRef="#br0">3201 12749 16383 0 0,'5'-7'0'0'0,"4"-5"0"0"0,0-2 0 0 0,1-4 0 0 0,17-50 0 0 0,16-41 0 0 0,3-7 0 0 0,19-23 0 0 0,1 10 0 0 0,-1 15 0 0 0,20-25 0 0 0,-3 10 0 0 0,-8 15 0 0 0,-6 10 0 0 0,-12 18 0 0 0,-14 20 0 0 0,-12 18 0 0 0,-3 10 0 0 0,33-41 0 0 0,34-52 0 0 0,15-36 0 0 0,-11 7 0 0 0,-18 23 0 0 0,2-20 0 0 0,-14 15 0 0 0,-9 23 0 0 0,2 9 0 0 0,-10 22 0 0 0,-6 24 0 0 0,-2 18 0 0 0,-6 16 0 0 0,-6 14 0 0 0,-2 9 0 0 0,-4 6 0 0 0,-3 4 0 0 0,-3 0 0 0 0,1 1 0 0 0,1-2 0 0 0,5 1 0 0 0,1-2 0 0 0,1 0 0 0 0,-3-1 0 0 0,-2 0 0 0 0,-2 0 0 0 0,2 0 0 0 0,-2 0 0 0 0,-2-1 0 0 0,5 1 0 0 0,4 0 0 0 0,-2 0 0 0 0,-2 0 0 0 0,14-2 0 0 0,9-4 0 0 0,3-2 0 0 0,3 0 0 0 0,-5 1 0 0 0,-8 2 0 0 0,0-6 0 0 0,-2-2 0 0 0,-5 0 0 0 0,-1 1 0 0 0,1-1 0 0 0,-3 2 0 0 0,10 4 0 0 0,9-1 0 0 0,2 0 0 0 0,-6 1 0 0 0,-8 1 0 0 0,-1 3 0 0 0,-5 0 0 0 0,14 0 0 0 0,6 0 0 0 0,-3 0 0 0 0,-8 1 0 0 0,-8 0 0 0 0,-7 2 0 0 0,-6-1 0 0 0,-1 1 0 0 0,-2 0 0 0 0,2 1 0 0 0,0-1 0 0 0,3 0 0 0 0,6 2 0 0 0,0 1 0 0 0,3 3 0 0 0,-2-1 0 0 0,-3 0 0 0 0,1-2 0 0 0,-1 0 0 0 0,-3-2 0 0 0,-3-1 0 0 0,1 0 0 0 0,-2 0 0 0 0,-1 0 0 0 0,-1 0 0 0 0,3 2 0 0 0,2 1 0 0 0,-2 0 0 0 0,0-1 0 0 0,-2 0 0 0 0,3-1 0 0 0,3-1 0 0 0,2 1 0 0 0,2-1 0 0 0,-2 0 0 0 0,0-1 0 0 0,-2 1 0 0 0,-3 0 0 0 0,-2 0 0 0 0,-2 0 0 0 0,0 0 0 0 0,1 0 0 0 0,0 0 0 0 0,-2 0 0 0 0,0 0 0 0 0,-1 0 0 0 0,0 0 0 0 0,0 0 0 0 0,0 0 0 0 0,2 0 0 0 0,0 0 0 0 0,3 0 0 0 0,0 0 0 0 0,-1 0 0 0 0,-3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05" units="cm"/>
      <inkml:brushProperty name="height" value="0.05" units="cm"/>
      <inkml:brushProperty name="color" value="#AB008B"/>
    </inkml:brush>
  </inkml:definitions>
  <inkml:trace contextRef="#ctx0" brushRef="#br0">12621 9009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05" units="cm"/>
      <inkml:brushProperty name="height" value="0.05" units="cm"/>
      <inkml:brushProperty name="color" value="#AB008B"/>
    </inkml:brush>
  </inkml:definitions>
  <inkml:trace contextRef="#ctx0" brushRef="#br0">8731 11628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05" units="cm"/>
      <inkml:brushProperty name="height" value="0.05" units="cm"/>
      <inkml:brushProperty name="color" value="#AB008B"/>
    </inkml:brush>
  </inkml:definitions>
  <inkml:trace contextRef="#ctx0" brushRef="#br0">9234 12475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4:51:00.277"/>
    </inkml:context>
    <inkml:brush xml:id="br0">
      <inkml:brushProperty name="width" value="0.1" units="cm"/>
      <inkml:brushProperty name="height" value="0.1" units="cm"/>
      <inkml:brushProperty name="color" value="#E71224"/>
    </inkml:brush>
  </inkml:definitions>
  <inkml:trace contextRef="#ctx0" brushRef="#br0">20704 4710 16383 0 0,'-2'4'0'0'0,"-1"7"0"0"0,0 8 0 0 0,0 3 0 0 0,2 5 0 0 0,2 9 0 0 0,4 10 0 0 0,3 2 0 0 0,2 4 0 0 0,1-4 0 0 0,-3-6 0 0 0,-3-7 0 0 0,-1-8 0 0 0,-2-4 0 0 0,-1-3 0 0 0,-1-1 0 0 0,-1-1 0 0 0,3 4 0 0 0,1 1 0 0 0,-1 10 0 0 0,1 3 0 0 0,-2 3 0 0 0,0-1 0 0 0,0-5 0 0 0,-1-5 0 0 0,0-5 0 0 0,9-7 0 0 0,8-4 0 0 0,7-3 0 0 0,10-9 0 0 0,1-3 0 0 0,1-5 0 0 0,2-2 0 0 0,-4-2 0 0 0,0-2 0 0 0,-2 2 0 0 0,-3 3 0 0 0,-3 1 0 0 0,-3 1 0 0 0,-1 3 0 0 0,1-1 0 0 0,-2 0 0 0 0,-2 2 0 0 0,1-2 0 0 0,1 1 0 0 0,2 0 0 0 0,-1 1 0 0 0,3 0 0 0 0,-1-1 0 0 0,1 0 0 0 0,0 2 0 0 0,-2-2 0 0 0,-2 0 0 0 0,-2 1 0 0 0,-5 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7.9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4696 7924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10358 2858 16383 0 0,'2'0'0'0'0,"1"0"0"0"0,4 0 0 0 0,4 0 0 0 0,5 0 0 0 0,3 0 0 0 0,4 0 0 0 0,4 0 0 0 0,5 0 0 0 0,0 0 0 0 0,-3 0 0 0 0,-1 0 0 0 0,-3 0 0 0 0,-3 0 0 0 0,-3 0 0 0 0,-3 0 0 0 0,-3 0 0 0 0,-2 0 0 0 0,-1 0 0 0 0,0 0 0 0 0,1 0 0 0 0,2 0 0 0 0,1 0 0 0 0,1 0 0 0 0,2 1 0 0 0,-1 0 0 0 0,3 1 0 0 0,0-1 0 0 0,-3-1 0 0 0,0 1 0 0 0,-2-1 0 0 0,-1 0 0 0 0,-1 0 0 0 0,-3 0 0 0 0,1 0 0 0 0,0 0 0 0 0,0 0 0 0 0,-1 0 0 0 0,-1 0 0 0 0,-1 0 0 0 0,1 0 0 0 0,-2 0 0 0 0,1 0 0 0 0,-1 0 0 0 0,1 0 0 0 0,-1 0 0 0 0,1 0 0 0 0,-1 0 0 0 0,1 0 0 0 0,-1 0 0 0 0,1 0 0 0 0,-1 0 0 0 0,2 0 0 0 0,0 0 0 0 0,0 0 0 0 0,0 0 0 0 0,-1 0 0 0 0,0 0 0 0 0,1 0 0 0 0,1 0 0 0 0,-1 0 0 0 0,0 0 0 0 0,1 0 0 0 0,2 0 0 0 0,1 0 0 0 0,0 0 0 0 0,-1 0 0 0 0,-2 0 0 0 0,0 0 0 0 0,-2 0 0 0 0,0 0 0 0 0,0 0 0 0 0,0 0 0 0 0,1 0 0 0 0,1 0 0 0 0,0 0 0 0 0,1 0 0 0 0,0 0 0 0 0,-1 0 0 0 0,-1 0 0 0 0,0 0 0 0 0,-1 0 0 0 0,0 0 0 0 0,-1 0 0 0 0,1 0 0 0 0,-1 0 0 0 0,1 0 0 0 0,-1 0 0 0 0,1 0 0 0 0,-1 0 0 0 0,1 0 0 0 0,-1 0 0 0 0,1 0 0 0 0,-1 0 0 0 0,1 0 0 0 0,0 0 0 0 0,-1 0 0 0 0,1 0 0 0 0,-1 0 0 0 0,1 0 0 0 0,0 0 0 0 0,-1 0 0 0 0,1 0 0 0 0,-1 0 0 0 0,1 0 0 0 0,-1 0 0 0 0,1 0 0 0 0,1 0 0 0 0,0 1 0 0 0,0 1 0 0 0,1-1 0 0 0,0 1 0 0 0,-1 1 0 0 0,0-1 0 0 0,0-1 0 0 0,-1 0 0 0 0,-2 1 0 0 0,1-1 0 0 0,-1 1 0 0 0,0-1 0 0 0,1 0 0 0 0,-1-1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2910 5715 16383 0 0,'5'0'0'0'0,"9"1"0"0"0,7 2 0 0 0,7 0 0 0 0,3-1 0 0 0,0 0 0 0 0,-1-1 0 0 0,-3 0 0 0 0,0 0 0 0 0,-1-1 0 0 0,6 0 0 0 0,0 0 0 0 0,1-1 0 0 0,3 1 0 0 0,-1 0 0 0 0,-4 0 0 0 0,-4 0 0 0 0,-4 0 0 0 0,-3 0 0 0 0,0 0 0 0 0,0 0 0 0 0,2 0 0 0 0,2 0 0 0 0,2 0 0 0 0,1 0 0 0 0,1 0 0 0 0,-1 0 0 0 0,-3 0 0 0 0,-3 0 0 0 0,0 0 0 0 0,-4 0 0 0 0,-3 0 0 0 0,-2 0 0 0 0,-2 0 0 0 0,0 0 0 0 0,-1 0 0 0 0,1 0 0 0 0,0 0 0 0 0,0 0 0 0 0,-1 0 0 0 0,0 0 0 0 0,0 0 0 0 0,-1 0 0 0 0,3 0 0 0 0,-1 0 0 0 0,1 0 0 0 0,0 0 0 0 0,3 0 0 0 0,-1 0 0 0 0,1 0 0 0 0,2 0 0 0 0,-1 0 0 0 0,-1 0 0 0 0,-1 0 0 0 0,-1 0 0 0 0,-2 0 0 0 0,1 0 0 0 0,-2 0 0 0 0,0 0 0 0 0,-1 0 0 0 0,0 0 0 0 0,-2 1 0 0 0,1 1 0 0 0,-1-1 0 0 0,1 0 0 0 0,-1 0 0 0 0,2 1 0 0 0,0 0 0 0 0,0-1 0 0 0,-1 1 0 0 0,1 1 0 0 0,-1-2 0 0 0,1 1 0 0 0,0-1 0 0 0,1 0 0 0 0,0 1 0 0 0,0-1 0 0 0,-1 0 0 0 0,0 0 0 0 0,-1 0 0 0 0,0-1 0 0 0,-1 1 0 0 0,-3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23210 11046 16383 0 0,'-1'3'0'0'0,"0"3"0"0"0,-1 2 0 0 0,1 4 0 0 0,0 2 0 0 0,1 2 0 0 0,-1 1 0 0 0,1 3 0 0 0,0 4 0 0 0,0-1 0 0 0,0 4 0 0 0,1 1 0 0 0,0 0 0 0 0,0-2 0 0 0,1-4 0 0 0,-1-2 0 0 0,0-3 0 0 0,0-1 0 0 0,2 0 0 0 0,1 0 0 0 0,1 1 0 0 0,0 0 0 0 0,-1 0 0 0 0,-1-1 0 0 0,-2 0 0 0 0,1 2 0 0 0,0 2 0 0 0,0-1 0 0 0,-1-2 0 0 0,-1 0 0 0 0,0-2 0 0 0,1 0 0 0 0,-1-1 0 0 0,-1-2 0 0 0,1-2 0 0 0,0-2 0 0 0,0 0 0 0 0,0 0 0 0 0,0 2 0 0 0,0 1 0 0 0,0-1 0 0 0,0 0 0 0 0,0 1 0 0 0,0 0 0 0 0,0-1 0 0 0,0-2 0 0 0,0 0 0 0 0,0-1 0 0 0,0 1 0 0 0,0 0 0 0 0,0 1 0 0 0,0 0 0 0 0,0 0 0 0 0,0-1 0 0 0,0 1 0 0 0,1 1 0 0 0,1 0 0 0 0,-1 3 0 0 0,0 1 0 0 0,0 0 0 0 0,0-1 0 0 0,-1-2 0 0 0,0-1 0 0 0,0-1 0 0 0,0-1 0 0 0,0-1 0 0 0,1 2 0 0 0,0 1 0 0 0,1 2 0 0 0,0-1 0 0 0,0 0 0 0 0,1 0 0 0 0,0-2 0 0 0,0 0 0 0 0,-2-1 0 0 0,0 0 0 0 0,0-1 0 0 0,-1-1 0 0 0,1 0 0 0 0,1-1 0 0 0,0 0 0 0 0,1 0 0 0 0,-1 1 0 0 0,4 14 0 0 0,1 6 0 0 0,-1-1 0 0 0,-1-4 0 0 0,-2-4 0 0 0,-1-3 0 0 0,-1-4 0 0 0,-1-2 0 0 0,0-1 0 0 0,0-1 0 0 0,0-1 0 0 0,0 1 0 0 0,-1 0 0 0 0,1 0 0 0 0,0 0 0 0 0,0 1 0 0 0,0-1 0 0 0,0 1 0 0 0,0 0 0 0 0,0-1 0 0 0,0 1 0 0 0,0 1 0 0 0,0 0 0 0 0,0 0 0 0 0,0-1 0 0 0,0 1 0 0 0,0-1 0 0 0,0 0 0 0 0,0-2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11919 3089 16383 0 0,'5'0'0'0'0,"2"0"0"0"0,4 0 0 0 0,0 0 0 0 0,2 0 0 0 0,-1 0 0 0 0,2 0 0 0 0,0 0 0 0 0,3 0 0 0 0,3 0 0 0 0,5 0 0 0 0,3 0 0 0 0,0-1 0 0 0,2-1 0 0 0,-2 1 0 0 0,-4 0 0 0 0,-3 0 0 0 0,0 0 0 0 0,-5 1 0 0 0,-1 0 0 0 0,-1 0 0 0 0,-2 0 0 0 0,1 0 0 0 0,-2 0 0 0 0,2 0 0 0 0,2 0 0 0 0,1 0 0 0 0,3 0 0 0 0,1 1 0 0 0,0 1 0 0 0,0 0 0 0 0,1 1 0 0 0,-2 0 0 0 0,0 0 0 0 0,-3 0 0 0 0,-3-1 0 0 0,0 0 0 0 0,-3 0 0 0 0,-1 0 0 0 0,-1-1 0 0 0,-1-1 0 0 0,-1 1 0 0 0,0-1 0 0 0,2 0 0 0 0,2 0 0 0 0,1 1 0 0 0,0 0 0 0 0,1 1 0 0 0,2 0 0 0 0,1 0 0 0 0,-1 1 0 0 0,0 0 0 0 0,-1-1 0 0 0,0 1 0 0 0,-2 0 0 0 0,0-1 0 0 0,1-1 0 0 0,0 0 0 0 0,1-1 0 0 0,2 0 0 0 0,0 0 0 0 0,-1 0 0 0 0,-1 0 0 0 0,-3 0 0 0 0,0 0 0 0 0,-1 0 0 0 0,-1 0 0 0 0,1 0 0 0 0,0 0 0 0 0,-1 0 0 0 0,-1 0 0 0 0,1 0 0 0 0,-1 0 0 0 0,-1 0 0 0 0,1 0 0 0 0,-1 0 0 0 0,2 0 0 0 0,0 0 0 0 0,0 0 0 0 0,0 0 0 0 0,-1 0 0 0 0,0 0 0 0 0,0 0 0 0 0,0 0 0 0 0,0 0 0 0 0,1 0 0 0 0,1 0 0 0 0,1 0 0 0 0,-2 0 0 0 0,1 0 0 0 0,-2 0 0 0 0,0 0 0 0 0,0 0 0 0 0,0 0 0 0 0,-4-2 0 0 0,-2-1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02:23.9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18230 4762 16383 0 0,'3'0'0'0'0,"5"0"0"0"0,6 0 0 0 0,9 0 0 0 0,5 0 0 0 0,1 0 0 0 0,2 0 0 0 0,2 0 0 0 0,0 0 0 0 0,1 0 0 0 0,-2 0 0 0 0,3 0 0 0 0,1 1 0 0 0,-1 1 0 0 0,-3 0 0 0 0,-2 1 0 0 0,-3-1 0 0 0,-2 0 0 0 0,-2-1 0 0 0,1-1 0 0 0,5 1 0 0 0,0-1 0 0 0,6 0 0 0 0,0 0 0 0 0,2-1 0 0 0,-4 1 0 0 0,-4-1 0 0 0,-5 0 0 0 0,-5-1 0 0 0,-3 1 0 0 0,-2 0 0 0 0,0 1 0 0 0,2-2 0 0 0,0 1 0 0 0,6-1 0 0 0,8 1 0 0 0,11-1 0 0 0,5 0 0 0 0,-3 1 0 0 0,-4 0 0 0 0,-7 0 0 0 0,-3 0 0 0 0,-7 1 0 0 0,-2-1 0 0 0,1-1 0 0 0,1 1 0 0 0,5-1 0 0 0,3 0 0 0 0,-1 0 0 0 0,1-1 0 0 0,-2 1 0 0 0,-1 0 0 0 0,-1 1 0 0 0,-2 0 0 0 0,2-1 0 0 0,-1 1 0 0 0,0-1 0 0 0,1 1 0 0 0,0 0 0 0 0,0 1 0 0 0,-2 0 0 0 0,-2 0 0 0 0,0-1 0 0 0,-2-1 0 0 0,-2 1 0 0 0,-2-1 0 0 0,-1-1 0 0 0,0 2 0 0 0,0-1 0 0 0,0 1 0 0 0,0 1 0 0 0,-2-1 0 0 0,2 1 0 0 0,-1 1 0 0 0,0-1 0 0 0,0-1 0 0 0,-1-1 0 0 0,-1 1 0 0 0,0 0 0 0 0,0 0 0 0 0,0 0 0 0 0,1 1 0 0 0,-1 0 0 0 0,-2 0 0 0 0,-1 0 0 0 0,-1 0 0 0 0,-1 0 0 0 0,0 0 0 0 0,-1 0 0 0 0,1 0 0 0 0,-1 0 0 0 0,1 0 0 0 0,-1 0 0 0 0,0 0 0 0 0,3 1 0 0 0,1 1 0 0 0,0-1 0 0 0,1 2 0 0 0,-2-1 0 0 0,0 0 0 0 0,-1-1 0 0 0,-2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4T18:24:21.7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3598 847 16383 0 0,'7'0'0'0'0,"10"0"0"0"0,10 0 0 0 0,6 0 0 0 0,2 0 0 0 0,-1 0 0 0 0,2 0 0 0 0,1 0 0 0 0,3 0 0 0 0,3 0 0 0 0,14 0 0 0 0,7 0 0 0 0,9 0 0 0 0,2 0 0 0 0,-4 0 0 0 0,-10 0 0 0 0,-10 0 0 0 0,-10 0 0 0 0,-8 0 0 0 0,-7 0 0 0 0,-6 0 0 0 0,-1 0 0 0 0,-3 0 0 0 0,2 0 0 0 0,0 0 0 0 0,1 0 0 0 0,3 2 0 0 0,-1 1 0 0 0,-1 0 0 0 0,-2-1 0 0 0,-2 0 0 0 0,1-1 0 0 0,3 0 0 0 0,2 1 0 0 0,2 1 0 0 0,0 0 0 0 0,0-1 0 0 0,0 0 0 0 0,-1-1 0 0 0,0-1 0 0 0,1 1 0 0 0,1-1 0 0 0,-2 0 0 0 0,-2-1 0 0 0,-2 1 0 0 0,0 0 0 0 0,-1 0 0 0 0,-1 2 0 0 0,-1 1 0 0 0,-1 0 0 0 0,1 0 0 0 0,1-2 0 0 0,0 1 0 0 0,1-2 0 0 0,3 0 0 0 0,-1 0 0 0 0,0 0 0 0 0,0 0 0 0 0,-1 0 0 0 0,-1 0 0 0 0,1 0 0 0 0,5 0 0 0 0,2 0 0 0 0,1 0 0 0 0,4 0 0 0 0,1 0 0 0 0,-1 0 0 0 0,-2 0 0 0 0,-1 0 0 0 0,-1 0 0 0 0,-1 0 0 0 0,-3 0 0 0 0,-1 0 0 0 0,4 0 0 0 0,1 0 0 0 0,1 0 0 0 0,-2 0 0 0 0,-3 0 0 0 0,-3 0 0 0 0,-3 0 0 0 0,-1 0 0 0 0,0 0 0 0 0,3 0 0 0 0,0 0 0 0 0,4 2 0 0 0,0 1 0 0 0,2 2 0 0 0,-2 3 0 0 0,-3 0 0 0 0,-2-2 0 0 0,-1 1 0 0 0,0-1 0 0 0,0-1 0 0 0,0 0 0 0 0,-2 0 0 0 0,-2 1 0 0 0,1 0 0 0 0,0 1 0 0 0,2-1 0 0 0,2-1 0 0 0,-1-2 0 0 0,1-1 0 0 0,1 2 0 0 0,1-1 0 0 0,2 2 0 0 0,0 3 0 0 0,-2-1 0 0 0,-2 0 0 0 0,-1-1 0 0 0,-2 0 0 0 0,-1-1 0 0 0,0-2 0 0 0,-1 1 0 0 0,1 0 0 0 0,-1-1 0 0 0,0-1 0 0 0,1 0 0 0 0,-1-2 0 0 0,1 1 0 0 0,0-1 0 0 0,2 0 0 0 0,0-1 0 0 0,1 1 0 0 0,-1 0 0 0 0,0 0 0 0 0,-2 0 0 0 0,1 0 0 0 0,-2 0 0 0 0,1 0 0 0 0,2 0 0 0 0,1 0 0 0 0,2 0 0 0 0,0 0 0 0 0,-1 0 0 0 0,-1 0 0 0 0,-1 0 0 0 0,-1 0 0 0 0,1 0 0 0 0,1 0 0 0 0,0 0 0 0 0,-1 0 0 0 0,-1 0 0 0 0,-1 0 0 0 0,0 0 0 0 0,-2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owardsdatascience.com/interpretable-machine-learning-with-xgboost-9ec80d148d2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772a842c4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772a842c4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lnSpc>
                <a:spcPct val="90000"/>
              </a:lnSpc>
              <a:spcBef>
                <a:spcPts val="1200"/>
              </a:spcBef>
              <a:buNone/>
            </a:pPr>
            <a:r>
              <a:rPr lang="de" u="sng" dirty="0"/>
              <a:t>TODO:</a:t>
            </a:r>
            <a:endParaRPr lang="en-US" dirty="0"/>
          </a:p>
          <a:p>
            <a:pPr indent="0">
              <a:lnSpc>
                <a:spcPct val="90000"/>
              </a:lnSpc>
              <a:spcBef>
                <a:spcPts val="1200"/>
              </a:spcBef>
              <a:buNone/>
            </a:pPr>
            <a:r>
              <a:rPr lang="de" dirty="0" err="1"/>
              <a:t>can</a:t>
            </a:r>
            <a:r>
              <a:rPr lang="de" dirty="0"/>
              <a:t> also </a:t>
            </a:r>
            <a:r>
              <a:rPr lang="de" dirty="0" err="1"/>
              <a:t>plot</a:t>
            </a:r>
            <a:r>
              <a:rPr lang="de" dirty="0"/>
              <a:t> feature </a:t>
            </a:r>
            <a:r>
              <a:rPr lang="de" dirty="0" err="1"/>
              <a:t>important</a:t>
            </a:r>
            <a:r>
              <a:rPr lang="de" dirty="0"/>
              <a:t> </a:t>
            </a:r>
            <a:r>
              <a:rPr lang="de" dirty="0" err="1"/>
              <a:t>for</a:t>
            </a:r>
            <a:r>
              <a:rPr lang="de" dirty="0"/>
              <a:t> </a:t>
            </a:r>
            <a:r>
              <a:rPr lang="de" dirty="0" err="1"/>
              <a:t>each</a:t>
            </a:r>
            <a:r>
              <a:rPr lang="de" dirty="0"/>
              <a:t> individual in </a:t>
            </a:r>
            <a:r>
              <a:rPr lang="de" dirty="0" err="1"/>
              <a:t>the</a:t>
            </a:r>
            <a:r>
              <a:rPr lang="de" dirty="0"/>
              <a:t> </a:t>
            </a:r>
            <a:r>
              <a:rPr lang="de" dirty="0" err="1"/>
              <a:t>dataset</a:t>
            </a:r>
            <a:r>
              <a:rPr lang="de" dirty="0"/>
              <a:t> </a:t>
            </a:r>
            <a:r>
              <a:rPr lang="de" dirty="0" err="1"/>
              <a:t>to</a:t>
            </a:r>
            <a:r>
              <a:rPr lang="de" dirty="0"/>
              <a:t> </a:t>
            </a:r>
            <a:r>
              <a:rPr lang="de" dirty="0" err="1"/>
              <a:t>identify</a:t>
            </a:r>
            <a:r>
              <a:rPr lang="de" dirty="0"/>
              <a:t> </a:t>
            </a:r>
            <a:r>
              <a:rPr lang="de" dirty="0" err="1"/>
              <a:t>outlier</a:t>
            </a:r>
            <a:r>
              <a:rPr lang="de" dirty="0"/>
              <a:t> </a:t>
            </a:r>
            <a:r>
              <a:rPr lang="de" dirty="0" err="1"/>
              <a:t>effects</a:t>
            </a:r>
            <a:r>
              <a:rPr lang="de" dirty="0"/>
              <a:t> </a:t>
            </a:r>
            <a:r>
              <a:rPr lang="de" dirty="0" err="1"/>
              <a:t>color</a:t>
            </a:r>
            <a:r>
              <a:rPr lang="de" dirty="0"/>
              <a:t> </a:t>
            </a:r>
            <a:r>
              <a:rPr lang="de" dirty="0" err="1"/>
              <a:t>by</a:t>
            </a:r>
            <a:r>
              <a:rPr lang="de" dirty="0"/>
              <a:t> </a:t>
            </a:r>
            <a:r>
              <a:rPr lang="de" dirty="0" err="1"/>
              <a:t>probability</a:t>
            </a:r>
            <a:r>
              <a:rPr lang="de" dirty="0"/>
              <a:t> </a:t>
            </a:r>
            <a:r>
              <a:rPr lang="de" dirty="0" err="1"/>
              <a:t>to</a:t>
            </a:r>
            <a:r>
              <a:rPr lang="de" dirty="0"/>
              <a:t> </a:t>
            </a:r>
            <a:r>
              <a:rPr lang="de" dirty="0" err="1"/>
              <a:t>being</a:t>
            </a:r>
            <a:r>
              <a:rPr lang="de" dirty="0"/>
              <a:t> “</a:t>
            </a:r>
            <a:r>
              <a:rPr lang="de" dirty="0" err="1"/>
              <a:t>bad</a:t>
            </a:r>
            <a:r>
              <a:rPr lang="de" dirty="0"/>
              <a:t>”</a:t>
            </a:r>
            <a:endParaRPr lang="en-US" dirty="0"/>
          </a:p>
          <a:p>
            <a:pPr indent="0">
              <a:lnSpc>
                <a:spcPct val="90000"/>
              </a:lnSpc>
              <a:spcBef>
                <a:spcPts val="1200"/>
              </a:spcBef>
              <a:buNone/>
            </a:pPr>
            <a:r>
              <a:rPr lang="de" dirty="0" err="1"/>
              <a:t>are</a:t>
            </a:r>
            <a:r>
              <a:rPr lang="de" dirty="0"/>
              <a:t> </a:t>
            </a:r>
            <a:r>
              <a:rPr lang="de" dirty="0" err="1"/>
              <a:t>there</a:t>
            </a:r>
            <a:r>
              <a:rPr lang="de" dirty="0"/>
              <a:t> variables </a:t>
            </a:r>
            <a:r>
              <a:rPr lang="de" dirty="0" err="1"/>
              <a:t>that</a:t>
            </a:r>
            <a:r>
              <a:rPr lang="de" dirty="0"/>
              <a:t> </a:t>
            </a:r>
            <a:r>
              <a:rPr lang="de" dirty="0" err="1"/>
              <a:t>are</a:t>
            </a:r>
            <a:r>
              <a:rPr lang="de" dirty="0"/>
              <a:t> not </a:t>
            </a:r>
            <a:r>
              <a:rPr lang="de" dirty="0" err="1"/>
              <a:t>important</a:t>
            </a:r>
            <a:r>
              <a:rPr lang="de" dirty="0"/>
              <a:t> in </a:t>
            </a:r>
            <a:r>
              <a:rPr lang="de" dirty="0" err="1"/>
              <a:t>general</a:t>
            </a:r>
            <a:r>
              <a:rPr lang="de" dirty="0"/>
              <a:t> but </a:t>
            </a:r>
            <a:r>
              <a:rPr lang="de" dirty="0" err="1"/>
              <a:t>very</a:t>
            </a:r>
            <a:r>
              <a:rPr lang="de" dirty="0"/>
              <a:t> </a:t>
            </a:r>
            <a:r>
              <a:rPr lang="de" dirty="0" err="1"/>
              <a:t>important</a:t>
            </a:r>
            <a:r>
              <a:rPr lang="de" dirty="0"/>
              <a:t> </a:t>
            </a:r>
            <a:r>
              <a:rPr lang="de" dirty="0" err="1"/>
              <a:t>for</a:t>
            </a:r>
            <a:r>
              <a:rPr lang="de" dirty="0"/>
              <a:t> </a:t>
            </a:r>
            <a:r>
              <a:rPr lang="de" dirty="0" err="1"/>
              <a:t>specific</a:t>
            </a:r>
            <a:r>
              <a:rPr lang="de" dirty="0"/>
              <a:t> </a:t>
            </a:r>
            <a:r>
              <a:rPr lang="de" dirty="0" err="1"/>
              <a:t>subset</a:t>
            </a:r>
            <a:r>
              <a:rPr lang="de" dirty="0"/>
              <a:t> </a:t>
            </a:r>
            <a:r>
              <a:rPr lang="de" dirty="0" err="1"/>
              <a:t>of</a:t>
            </a:r>
            <a:r>
              <a:rPr lang="de" dirty="0"/>
              <a:t> </a:t>
            </a:r>
            <a:r>
              <a:rPr lang="de" dirty="0" err="1"/>
              <a:t>individuals</a:t>
            </a:r>
            <a:endParaRPr lang="en-US" dirty="0" err="1"/>
          </a:p>
          <a:p>
            <a:pPr indent="0">
              <a:lnSpc>
                <a:spcPct val="90000"/>
              </a:lnSpc>
              <a:spcBef>
                <a:spcPts val="1200"/>
              </a:spcBef>
              <a:buNone/>
            </a:pPr>
            <a:r>
              <a:rPr lang="de" dirty="0"/>
              <a:t>Can </a:t>
            </a:r>
            <a:r>
              <a:rPr lang="de" dirty="0" err="1"/>
              <a:t>plot</a:t>
            </a:r>
            <a:r>
              <a:rPr lang="de" dirty="0"/>
              <a:t> </a:t>
            </a:r>
            <a:r>
              <a:rPr lang="de" dirty="0" err="1"/>
              <a:t>numerical</a:t>
            </a:r>
            <a:r>
              <a:rPr lang="de" dirty="0"/>
              <a:t> variables </a:t>
            </a:r>
            <a:r>
              <a:rPr lang="de" dirty="0" err="1"/>
              <a:t>correlation</a:t>
            </a:r>
            <a:r>
              <a:rPr lang="de" dirty="0"/>
              <a:t> </a:t>
            </a:r>
            <a:r>
              <a:rPr lang="de" dirty="0" err="1"/>
              <a:t>with</a:t>
            </a:r>
            <a:r>
              <a:rPr lang="de" dirty="0"/>
              <a:t> </a:t>
            </a:r>
            <a:r>
              <a:rPr lang="de" dirty="0" err="1"/>
              <a:t>importance</a:t>
            </a:r>
            <a:r>
              <a:rPr lang="de" dirty="0"/>
              <a:t> (per individual) </a:t>
            </a:r>
            <a:r>
              <a:rPr lang="de" dirty="0" err="1"/>
              <a:t>for</a:t>
            </a:r>
            <a:r>
              <a:rPr lang="de" dirty="0"/>
              <a:t> </a:t>
            </a:r>
            <a:r>
              <a:rPr lang="de" dirty="0" err="1"/>
              <a:t>example</a:t>
            </a:r>
            <a:r>
              <a:rPr lang="de" dirty="0"/>
              <a:t> </a:t>
            </a:r>
            <a:r>
              <a:rPr lang="de" dirty="0" err="1"/>
              <a:t>age</a:t>
            </a:r>
            <a:r>
              <a:rPr lang="de" dirty="0"/>
              <a:t>: </a:t>
            </a:r>
            <a:r>
              <a:rPr lang="de" dirty="0" err="1"/>
              <a:t>between</a:t>
            </a:r>
            <a:r>
              <a:rPr lang="de" dirty="0"/>
              <a:t> 20 and 40 </a:t>
            </a:r>
            <a:r>
              <a:rPr lang="de" dirty="0" err="1"/>
              <a:t>steep</a:t>
            </a:r>
            <a:r>
              <a:rPr lang="de" dirty="0"/>
              <a:t> </a:t>
            </a:r>
            <a:r>
              <a:rPr lang="de" dirty="0" err="1"/>
              <a:t>increase</a:t>
            </a:r>
            <a:r>
              <a:rPr lang="de" dirty="0"/>
              <a:t> </a:t>
            </a:r>
            <a:r>
              <a:rPr lang="de" dirty="0" err="1"/>
              <a:t>of</a:t>
            </a:r>
            <a:r>
              <a:rPr lang="de" dirty="0"/>
              <a:t> </a:t>
            </a:r>
            <a:r>
              <a:rPr lang="de" dirty="0" err="1"/>
              <a:t>importance</a:t>
            </a:r>
            <a:r>
              <a:rPr lang="de" dirty="0"/>
              <a:t>, </a:t>
            </a:r>
            <a:r>
              <a:rPr lang="de" dirty="0" err="1"/>
              <a:t>from</a:t>
            </a:r>
            <a:r>
              <a:rPr lang="de" dirty="0"/>
              <a:t> 40 on wards </a:t>
            </a:r>
            <a:r>
              <a:rPr lang="de" dirty="0" err="1"/>
              <a:t>rather</a:t>
            </a:r>
            <a:r>
              <a:rPr lang="de" dirty="0"/>
              <a:t> </a:t>
            </a:r>
            <a:r>
              <a:rPr lang="de" dirty="0" err="1"/>
              <a:t>constant</a:t>
            </a:r>
            <a:endParaRPr lang="en-US" dirty="0" err="1"/>
          </a:p>
          <a:p>
            <a:pPr indent="0">
              <a:lnSpc>
                <a:spcPct val="90000"/>
              </a:lnSpc>
              <a:spcBef>
                <a:spcPts val="1200"/>
              </a:spcBef>
              <a:spcAft>
                <a:spcPts val="1200"/>
              </a:spcAft>
              <a:buNone/>
            </a:pPr>
            <a:r>
              <a:rPr lang="de" dirty="0" err="1"/>
              <a:t>if</a:t>
            </a:r>
            <a:r>
              <a:rPr lang="de" dirty="0"/>
              <a:t> </a:t>
            </a:r>
            <a:r>
              <a:rPr lang="de" dirty="0" err="1"/>
              <a:t>there</a:t>
            </a:r>
            <a:r>
              <a:rPr lang="de" dirty="0"/>
              <a:t> </a:t>
            </a:r>
            <a:r>
              <a:rPr lang="de" dirty="0" err="1"/>
              <a:t>are</a:t>
            </a:r>
            <a:r>
              <a:rPr lang="de" dirty="0"/>
              <a:t> </a:t>
            </a:r>
            <a:r>
              <a:rPr lang="de" dirty="0" err="1"/>
              <a:t>values</a:t>
            </a:r>
            <a:r>
              <a:rPr lang="de" dirty="0"/>
              <a:t> </a:t>
            </a:r>
            <a:r>
              <a:rPr lang="de" dirty="0" err="1"/>
              <a:t>constant</a:t>
            </a:r>
            <a:r>
              <a:rPr lang="de" dirty="0"/>
              <a:t> at x (</a:t>
            </a:r>
            <a:r>
              <a:rPr lang="de" dirty="0" err="1"/>
              <a:t>age</a:t>
            </a:r>
            <a:r>
              <a:rPr lang="de" dirty="0"/>
              <a:t>) but </a:t>
            </a:r>
            <a:r>
              <a:rPr lang="de" dirty="0" err="1"/>
              <a:t>dispersion</a:t>
            </a:r>
            <a:r>
              <a:rPr lang="de" dirty="0"/>
              <a:t> on y, </a:t>
            </a:r>
            <a:r>
              <a:rPr lang="de" dirty="0" err="1"/>
              <a:t>other</a:t>
            </a:r>
            <a:r>
              <a:rPr lang="de" dirty="0"/>
              <a:t> variables </a:t>
            </a:r>
            <a:r>
              <a:rPr lang="de" dirty="0" err="1"/>
              <a:t>affect</a:t>
            </a:r>
            <a:r>
              <a:rPr lang="de" dirty="0"/>
              <a:t> </a:t>
            </a:r>
            <a:r>
              <a:rPr lang="de" dirty="0" err="1"/>
              <a:t>the</a:t>
            </a:r>
            <a:r>
              <a:rPr lang="de" dirty="0"/>
              <a:t> </a:t>
            </a:r>
            <a:r>
              <a:rPr lang="de" dirty="0" err="1"/>
              <a:t>importance</a:t>
            </a:r>
            <a:r>
              <a:rPr lang="de" dirty="0"/>
              <a:t> </a:t>
            </a:r>
            <a:r>
              <a:rPr lang="de" dirty="0" err="1"/>
              <a:t>gain</a:t>
            </a:r>
            <a:r>
              <a:rPr lang="de" dirty="0"/>
              <a:t> </a:t>
            </a:r>
            <a:endParaRPr lang="en-US" dirty="0"/>
          </a:p>
          <a:p>
            <a:pPr marL="0" lvl="0" indent="0" algn="l">
              <a:spcBef>
                <a:spcPts val="0"/>
              </a:spcBef>
              <a:spcAft>
                <a:spcPts val="0"/>
              </a:spcAft>
              <a:buNone/>
            </a:pPr>
            <a:endParaRPr dirty="0"/>
          </a:p>
          <a:p>
            <a:pPr marL="0" indent="0">
              <a:buNone/>
            </a:pPr>
            <a:r>
              <a:rPr lang="en-US" u="sng" dirty="0">
                <a:hlinkClick r:id="rId3">
                  <a:extLst>
                    <a:ext uri="{A12FA001-AC4F-418D-AE19-62706E023703}">
                      <ahyp:hlinkClr xmlns:ahyp="http://schemas.microsoft.com/office/drawing/2018/hyperlinkcolor" val="tx"/>
                    </a:ext>
                  </a:extLst>
                </a:hlinkClick>
              </a:rPr>
              <a:t>https://towardsdatascience.com/interpretable-machine-learning-with-xgboost-9ec80d148d27</a:t>
            </a:r>
          </a:p>
          <a:p>
            <a:pPr marL="0" indent="0">
              <a:buNone/>
            </a:pPr>
            <a:endParaRPr lang="en-US" u="sng" dirty="0"/>
          </a:p>
          <a:p>
            <a:pPr marL="0" indent="0">
              <a:buNone/>
            </a:pPr>
            <a:r>
              <a:rPr lang="en-US" u="sng" dirty="0"/>
              <a:t>Vertical pile of dots, same x value but </a:t>
            </a:r>
            <a:r>
              <a:rPr lang="en-US" u="sng" err="1"/>
              <a:t>logg</a:t>
            </a:r>
            <a:r>
              <a:rPr lang="en-US" u="sng" dirty="0"/>
              <a:t> loss changes, meaning at that constant age value other features contribute to the </a:t>
            </a:r>
            <a:r>
              <a:rPr lang="en-US" u="sng" err="1"/>
              <a:t>incease</a:t>
            </a:r>
            <a:endParaRPr lang="en-US" u="sng"/>
          </a:p>
          <a:p>
            <a:pPr marL="0" indent="0">
              <a:buNone/>
            </a:pPr>
            <a:r>
              <a:rPr lang="en-US" u="sng" dirty="0"/>
              <a:t>Y is how much the feature changes the </a:t>
            </a:r>
            <a:r>
              <a:rPr lang="en-US" u="sng" dirty="0" err="1"/>
              <a:t>logg</a:t>
            </a:r>
            <a:r>
              <a:rPr lang="en-US" u="sng" dirty="0"/>
              <a:t> odds of being "bad"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772a842c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772a842c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 (h even though grid search will always find the best combination if the parameter grid is selected poorly the best combination will not be performing well)</a:t>
            </a:r>
          </a:p>
          <a:p>
            <a:pPr marL="0" lvl="0" indent="0" algn="l">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772a842c4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772a842c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72a842c49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772a842c49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6407124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6407124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75ad91d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775ad91d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775ad91d5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775ad91d5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a:buNone/>
            </a:pPr>
            <a:r>
              <a:rPr lang="en-US" dirty="0">
                <a:latin typeface="Calibri"/>
                <a:cs typeface="Calibri"/>
              </a:rPr>
              <a:t>How are the cases of bad or good risk </a:t>
            </a:r>
            <a:r>
              <a:rPr lang="en-US" dirty="0" err="1">
                <a:latin typeface="Calibri"/>
                <a:cs typeface="Calibri"/>
              </a:rPr>
              <a:t>distriubted</a:t>
            </a:r>
            <a:r>
              <a:rPr lang="en-US" dirty="0">
                <a:latin typeface="Calibri"/>
                <a:cs typeface="Calibri"/>
              </a:rPr>
              <a:t> across categories and which values are underrepresented</a:t>
            </a:r>
          </a:p>
        </p:txBody>
      </p:sp>
    </p:spTree>
    <p:extLst>
      <p:ext uri="{BB962C8B-B14F-4D97-AF65-F5344CB8AC3E}">
        <p14:creationId xmlns:p14="http://schemas.microsoft.com/office/powerpoint/2010/main" val="289596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76407124c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76407124c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76407124c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76407124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Probabilistic metrics (quantify the uncertainty in a prediction): </a:t>
            </a:r>
            <a:r>
              <a:rPr lang="en-US" b="1"/>
              <a:t>Briers score</a:t>
            </a:r>
            <a:r>
              <a:rPr lang="en-US"/>
              <a:t> (“mean squared error between the expected probabilities for the positive class (e.g. 1.0) and the predicted probabilities”) but not popular for imbalance problems -&gt; so using when down or up-sampling -&gt; considered using it but time was limited stuck to </a:t>
            </a:r>
            <a:r>
              <a:rPr lang="en-US" err="1"/>
              <a:t>Fbeta</a:t>
            </a:r>
            <a:endParaRPr lang="de-DE" err="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76407124c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76407124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76407124c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76407124c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435777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682537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622198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1799410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396249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3230637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11927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934977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610717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892230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728379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3657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556205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984623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312649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369583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1413641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0833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17229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1246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41089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74361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26134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88674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272504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8/24/2023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‹Nr.›</a:t>
            </a:fld>
            <a:endParaRPr lang="en-US"/>
          </a:p>
        </p:txBody>
      </p:sp>
    </p:spTree>
    <p:extLst>
      <p:ext uri="{BB962C8B-B14F-4D97-AF65-F5344CB8AC3E}">
        <p14:creationId xmlns:p14="http://schemas.microsoft.com/office/powerpoint/2010/main" val="33823088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8/24/2023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‹Nr.›</a:t>
            </a:fld>
            <a:endParaRPr lang="en-US"/>
          </a:p>
        </p:txBody>
      </p:sp>
    </p:spTree>
    <p:extLst>
      <p:ext uri="{BB962C8B-B14F-4D97-AF65-F5344CB8AC3E}">
        <p14:creationId xmlns:p14="http://schemas.microsoft.com/office/powerpoint/2010/main" val="3863156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cdn.educba.com/academy/wp-content/uploads/2021/08/Random-Forest-vs-XGBoost.jpg.webp" TargetMode="External"/></Relationships>
</file>

<file path=ppt/slides/_rels/slide12.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customXml" Target="../ink/ink14.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customXml" Target="../ink/ink11.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20.pn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customXml" Target="../ink/ink16.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customXml" Target="../ink/ink15.xml"/><Relationship Id="rId10" Type="http://schemas.openxmlformats.org/officeDocument/2006/relationships/customXml" Target="../ink/ink18.xml"/><Relationship Id="rId4" Type="http://schemas.openxmlformats.org/officeDocument/2006/relationships/image" Target="../media/image26.png"/><Relationship Id="rId9" Type="http://schemas.openxmlformats.org/officeDocument/2006/relationships/customXml" Target="../ink/ink1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towardsdatascience.com/introduction-to-genetic-algorithms-including-example-code-e396e98d8bf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16.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6.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customXml" Target="../ink/ink8.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customXml" Target="../ink/ink5.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de-DE" sz="5700" err="1"/>
              <a:t>Credit</a:t>
            </a:r>
            <a:r>
              <a:rPr lang="de-DE" sz="5700"/>
              <a:t> </a:t>
            </a:r>
            <a:r>
              <a:rPr lang="de-DE" sz="5700" err="1"/>
              <a:t>risk</a:t>
            </a:r>
            <a:r>
              <a:rPr lang="de-DE" sz="5700"/>
              <a:t> </a:t>
            </a:r>
            <a:r>
              <a:rPr lang="de-DE" sz="5700" err="1"/>
              <a:t>classification</a:t>
            </a:r>
          </a:p>
        </p:txBody>
      </p:sp>
      <p:sp>
        <p:nvSpPr>
          <p:cNvPr id="55" name="Google Shape;55;p13"/>
          <p:cNvSpPr txBox="1">
            <a:spLocks noGrp="1"/>
          </p:cNvSpPr>
          <p:nvPr>
            <p:ph type="body" idx="1"/>
          </p:nvPr>
        </p:nvSpPr>
        <p:spPr>
          <a:xfrm>
            <a:off x="194469" y="3215725"/>
            <a:ext cx="8520600" cy="1300800"/>
          </a:xfrm>
        </p:spPr>
        <p:txBody>
          <a:bodyPr spcFirstLastPara="1" wrap="square" lIns="91425" tIns="91425" rIns="91425" bIns="91425" anchor="t" anchorCtr="0">
            <a:normAutofit/>
          </a:bodyPr>
          <a:lstStyle/>
          <a:p>
            <a:pPr marL="0" lvl="0" indent="0" rtl="0">
              <a:spcBef>
                <a:spcPts val="0"/>
              </a:spcBef>
              <a:spcAft>
                <a:spcPts val="600"/>
              </a:spcAft>
              <a:buNone/>
            </a:pPr>
            <a:r>
              <a:rPr lang="de-DE"/>
              <a:t>“German” </a:t>
            </a:r>
            <a:r>
              <a:rPr lang="de-DE" err="1"/>
              <a:t>dataset</a:t>
            </a:r>
            <a:r>
              <a:rPr lang="de-DE"/>
              <a:t> </a:t>
            </a:r>
            <a:r>
              <a:rPr lang="de-DE" err="1"/>
              <a:t>by</a:t>
            </a:r>
            <a:r>
              <a:rPr lang="de-DE"/>
              <a:t> Dr. Hans Hofmann University </a:t>
            </a:r>
            <a:r>
              <a:rPr lang="de-DE" err="1"/>
              <a:t>of</a:t>
            </a:r>
            <a:r>
              <a:rPr lang="de-DE"/>
              <a:t> Hamburg.</a:t>
            </a:r>
          </a:p>
        </p:txBody>
      </p:sp>
      <p:sp>
        <p:nvSpPr>
          <p:cNvPr id="2" name="Textfeld 1">
            <a:extLst>
              <a:ext uri="{FF2B5EF4-FFF2-40B4-BE49-F238E27FC236}">
                <a16:creationId xmlns:a16="http://schemas.microsoft.com/office/drawing/2014/main" id="{1B34E142-C380-6D50-B2C3-EE9E30B77BA4}"/>
              </a:ext>
            </a:extLst>
          </p:cNvPr>
          <p:cNvSpPr txBox="1"/>
          <p:nvPr/>
        </p:nvSpPr>
        <p:spPr>
          <a:xfrm>
            <a:off x="-68385" y="4659923"/>
            <a:ext cx="24911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Fiona Dick</a:t>
            </a:r>
          </a:p>
          <a:p>
            <a:r>
              <a:rPr lang="de-DE"/>
              <a:t>Bergen, 25.08.23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08002" y="127739"/>
            <a:ext cx="3408571" cy="1050888"/>
          </a:xfrm>
          <a:prstGeom prst="rect">
            <a:avLst/>
          </a:prstGeom>
        </p:spPr>
        <p:txBody>
          <a:bodyPr spcFirstLastPara="1" vert="horz" lIns="91440" tIns="45720" rIns="91440" bIns="45720" rtlCol="0" anchor="t" anchorCtr="0">
            <a:normAutofit/>
          </a:bodyPr>
          <a:lstStyle/>
          <a:p>
            <a:pPr marL="0" lvl="0" indent="0">
              <a:spcBef>
                <a:spcPct val="0"/>
              </a:spcBef>
              <a:spcAft>
                <a:spcPts val="0"/>
              </a:spcAft>
            </a:pPr>
            <a:r>
              <a:rPr lang="en-US" sz="2800" b="1" kern="1200">
                <a:latin typeface="+mj-lt"/>
                <a:ea typeface="+mj-ea"/>
                <a:cs typeface="+mj-cs"/>
              </a:rPr>
              <a:t>Evaluation metrics</a:t>
            </a:r>
            <a:endParaRPr lang="en-US" sz="2800" kern="1200">
              <a:latin typeface="+mj-lt"/>
              <a:ea typeface="Calibri Light"/>
              <a:cs typeface="Calibri Light"/>
            </a:endParaRPr>
          </a:p>
          <a:p>
            <a:pPr marL="0" lvl="0" indent="0">
              <a:spcBef>
                <a:spcPct val="0"/>
              </a:spcBef>
              <a:spcAft>
                <a:spcPts val="0"/>
              </a:spcAft>
            </a:pPr>
            <a:endParaRPr lang="en-US" sz="2400" kern="1200">
              <a:solidFill>
                <a:schemeClr val="tx1"/>
              </a:solidFill>
              <a:latin typeface="+mj-lt"/>
              <a:ea typeface="+mj-ea"/>
              <a:cs typeface="+mj-cs"/>
            </a:endParaRPr>
          </a:p>
        </p:txBody>
      </p:sp>
      <p:cxnSp>
        <p:nvCxnSpPr>
          <p:cNvPr id="104" name="Straight Connector 10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6096"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1" name="Google Shape;91;p19"/>
          <p:cNvSpPr txBox="1">
            <a:spLocks noGrp="1"/>
          </p:cNvSpPr>
          <p:nvPr>
            <p:ph type="body" idx="1"/>
          </p:nvPr>
        </p:nvSpPr>
        <p:spPr>
          <a:xfrm>
            <a:off x="2124" y="766687"/>
            <a:ext cx="4580878" cy="4136031"/>
          </a:xfrm>
          <a:prstGeom prst="rect">
            <a:avLst/>
          </a:prstGeom>
        </p:spPr>
        <p:txBody>
          <a:bodyPr spcFirstLastPara="1" vert="horz" lIns="91440" tIns="45720" rIns="91440" bIns="45720" rtlCol="0" anchorCtr="0">
            <a:normAutofit fontScale="85000" lnSpcReduction="20000"/>
          </a:bodyPr>
          <a:lstStyle/>
          <a:p>
            <a:pPr indent="-228600">
              <a:spcAft>
                <a:spcPts val="600"/>
              </a:spcAft>
              <a:buFont typeface="Arial" panose="020B0604020202020204" pitchFamily="34" charset="0"/>
              <a:buChar char="•"/>
            </a:pPr>
            <a:r>
              <a:rPr lang="en-US" sz="1400">
                <a:highlight>
                  <a:srgbClr val="FFFFFF"/>
                </a:highlight>
                <a:latin typeface="Arial"/>
                <a:cs typeface="Arial"/>
              </a:rPr>
              <a:t>"Positive" = "Bad"</a:t>
            </a:r>
          </a:p>
          <a:p>
            <a:pPr indent="-228600">
              <a:spcAft>
                <a:spcPts val="600"/>
              </a:spcAft>
              <a:buFont typeface="Arial" panose="020B0604020202020204" pitchFamily="34" charset="0"/>
              <a:buChar char="•"/>
            </a:pPr>
            <a:r>
              <a:rPr lang="en-US" sz="1400">
                <a:highlight>
                  <a:srgbClr val="FFFFFF"/>
                </a:highlight>
                <a:latin typeface="Arial"/>
                <a:cs typeface="Arial"/>
              </a:rPr>
              <a:t>Imbalanced classes: "Bad" is minority class</a:t>
            </a:r>
            <a:endParaRPr lang="de-DE">
              <a:latin typeface="Arial"/>
              <a:ea typeface="Calibri"/>
              <a:cs typeface="Calibri"/>
            </a:endParaRPr>
          </a:p>
          <a:p>
            <a:pPr indent="-228600">
              <a:spcAft>
                <a:spcPts val="600"/>
              </a:spcAft>
              <a:buFont typeface="Arial" panose="020B0604020202020204" pitchFamily="34" charset="0"/>
              <a:buChar char="•"/>
            </a:pPr>
            <a:r>
              <a:rPr lang="en-US" sz="1400">
                <a:highlight>
                  <a:srgbClr val="FFFFFF"/>
                </a:highlight>
                <a:latin typeface="Arial"/>
                <a:cs typeface="Arial"/>
              </a:rPr>
              <a:t>Objective: more weight on</a:t>
            </a:r>
            <a:r>
              <a:rPr lang="en-US" sz="1400" b="1">
                <a:solidFill>
                  <a:schemeClr val="accent1"/>
                </a:solidFill>
                <a:highlight>
                  <a:srgbClr val="FFFFFF"/>
                </a:highlight>
                <a:latin typeface="Arial"/>
                <a:cs typeface="Arial"/>
              </a:rPr>
              <a:t> preventing FN</a:t>
            </a:r>
          </a:p>
          <a:p>
            <a:pPr indent="-228600">
              <a:spcAft>
                <a:spcPts val="600"/>
              </a:spcAft>
              <a:buChar char="•"/>
            </a:pPr>
            <a:r>
              <a:rPr lang="en-US" sz="1400">
                <a:highlight>
                  <a:srgbClr val="FFFFFF"/>
                </a:highlight>
                <a:latin typeface="Arial"/>
                <a:cs typeface="Arial"/>
              </a:rPr>
              <a:t>Accuracy could mislead: good performance or just as good as a random guess (class ratio)</a:t>
            </a:r>
          </a:p>
          <a:p>
            <a:pPr indent="-228600">
              <a:spcAft>
                <a:spcPts val="600"/>
              </a:spcAft>
              <a:buChar char="•"/>
            </a:pPr>
            <a:endParaRPr lang="en-US" sz="1400">
              <a:solidFill>
                <a:srgbClr val="000000"/>
              </a:solidFill>
              <a:highlight>
                <a:srgbClr val="FFFFFF"/>
              </a:highlight>
              <a:latin typeface="Arial"/>
              <a:cs typeface="Arial"/>
            </a:endParaRPr>
          </a:p>
          <a:p>
            <a:pPr marL="228600" indent="0">
              <a:spcAft>
                <a:spcPts val="600"/>
              </a:spcAft>
              <a:buNone/>
            </a:pPr>
            <a:r>
              <a:rPr lang="en-US" sz="1200">
                <a:solidFill>
                  <a:schemeClr val="accent6"/>
                </a:solidFill>
                <a:highlight>
                  <a:srgbClr val="FFFFFF"/>
                </a:highlight>
                <a:latin typeface="Arial"/>
                <a:ea typeface="+mn-lt"/>
                <a:cs typeface="+mn-lt"/>
              </a:rPr>
              <a:t>Precision = TP / (TP + FP) "minimizes FP, doesn’t care about FN"</a:t>
            </a:r>
            <a:endParaRPr lang="en-US" sz="1200" b="1">
              <a:solidFill>
                <a:schemeClr val="accent6"/>
              </a:solidFill>
              <a:highlight>
                <a:srgbClr val="FFFFFF"/>
              </a:highlight>
              <a:latin typeface="Arial"/>
              <a:cs typeface="Arial"/>
            </a:endParaRPr>
          </a:p>
          <a:p>
            <a:pPr marL="228600" indent="0">
              <a:spcAft>
                <a:spcPts val="600"/>
              </a:spcAft>
              <a:buNone/>
            </a:pPr>
            <a:r>
              <a:rPr lang="en-US" sz="1200">
                <a:solidFill>
                  <a:schemeClr val="accent3">
                    <a:lumMod val="75000"/>
                  </a:schemeClr>
                </a:solidFill>
                <a:highlight>
                  <a:srgbClr val="FFFFFF"/>
                </a:highlight>
                <a:latin typeface="Arial"/>
                <a:ea typeface="Calibri"/>
                <a:cs typeface="Calibri"/>
              </a:rPr>
              <a:t>Recall = TP / (TP + FN) "minimizes FN, doesn't care about FP"</a:t>
            </a:r>
          </a:p>
          <a:p>
            <a:pPr marL="514350" indent="-285750">
              <a:spcAft>
                <a:spcPts val="600"/>
              </a:spcAft>
            </a:pPr>
            <a:r>
              <a:rPr lang="en-US" sz="1200">
                <a:highlight>
                  <a:srgbClr val="FFFFFF"/>
                </a:highlight>
                <a:latin typeface="Arial"/>
                <a:ea typeface="Calibri"/>
                <a:cs typeface="Calibri"/>
              </a:rPr>
              <a:t>First priority: Avoid losing money to bad risk loans</a:t>
            </a:r>
            <a:endParaRPr lang="en-US" sz="1200">
              <a:solidFill>
                <a:srgbClr val="000000"/>
              </a:solidFill>
              <a:highlight>
                <a:srgbClr val="FFFFFF"/>
              </a:highlight>
              <a:latin typeface="Arial"/>
              <a:ea typeface="Calibri"/>
              <a:cs typeface="Calibri"/>
            </a:endParaRPr>
          </a:p>
          <a:p>
            <a:pPr marL="514350" indent="-285750">
              <a:spcAft>
                <a:spcPts val="600"/>
              </a:spcAft>
            </a:pPr>
            <a:r>
              <a:rPr lang="en-US" sz="1200">
                <a:solidFill>
                  <a:srgbClr val="000000"/>
                </a:solidFill>
                <a:highlight>
                  <a:srgbClr val="FFFFFF"/>
                </a:highlight>
                <a:latin typeface="Arial"/>
                <a:ea typeface="Calibri"/>
                <a:cs typeface="Calibri"/>
              </a:rPr>
              <a:t>Second priority: Miss out on good risk opportunities</a:t>
            </a:r>
          </a:p>
          <a:p>
            <a:pPr marL="228600" indent="0">
              <a:spcAft>
                <a:spcPts val="600"/>
              </a:spcAft>
              <a:buNone/>
            </a:pPr>
            <a:endParaRPr lang="en-US" sz="1400" b="1">
              <a:solidFill>
                <a:srgbClr val="1D9A78"/>
              </a:solidFill>
              <a:highlight>
                <a:srgbClr val="FFFFFF"/>
              </a:highlight>
              <a:latin typeface="Arial"/>
              <a:cs typeface="Arial"/>
            </a:endParaRPr>
          </a:p>
          <a:p>
            <a:pPr marL="228600" indent="0">
              <a:spcAft>
                <a:spcPts val="600"/>
              </a:spcAft>
              <a:buNone/>
            </a:pPr>
            <a:endParaRPr lang="en-US" sz="1400" b="1">
              <a:solidFill>
                <a:srgbClr val="1D9A78"/>
              </a:solidFill>
              <a:highlight>
                <a:srgbClr val="FFFFFF"/>
              </a:highlight>
              <a:latin typeface="Arial"/>
              <a:cs typeface="Arial"/>
            </a:endParaRPr>
          </a:p>
          <a:p>
            <a:pPr marL="228600" indent="0">
              <a:spcAft>
                <a:spcPts val="600"/>
              </a:spcAft>
              <a:buNone/>
            </a:pPr>
            <a:endParaRPr lang="en-US" sz="1400" b="1">
              <a:solidFill>
                <a:srgbClr val="1D9A78"/>
              </a:solidFill>
              <a:highlight>
                <a:srgbClr val="FFFFFF"/>
              </a:highlight>
              <a:latin typeface="Arial"/>
              <a:cs typeface="Arial"/>
            </a:endParaRPr>
          </a:p>
          <a:p>
            <a:pPr marL="228600" indent="0">
              <a:spcAft>
                <a:spcPts val="600"/>
              </a:spcAft>
              <a:buClr>
                <a:srgbClr val="13171D"/>
              </a:buClr>
              <a:buSzPts val="1200"/>
              <a:buNone/>
            </a:pPr>
            <a:r>
              <a:rPr lang="en-US" sz="1400">
                <a:highlight>
                  <a:srgbClr val="FFFFFF"/>
                </a:highlight>
                <a:latin typeface="Arial"/>
                <a:cs typeface="Arial"/>
              </a:rPr>
              <a:t>Choice: </a:t>
            </a:r>
            <a:r>
              <a:rPr lang="en-US" sz="1400" b="1" err="1">
                <a:highlight>
                  <a:srgbClr val="FFFFFF"/>
                </a:highlight>
                <a:latin typeface="Arial"/>
                <a:cs typeface="Arial"/>
              </a:rPr>
              <a:t>Fbeta</a:t>
            </a:r>
            <a:endParaRPr lang="en-US" sz="1400" b="1">
              <a:highlight>
                <a:srgbClr val="FFFFFF"/>
              </a:highlight>
              <a:latin typeface="Arial"/>
              <a:cs typeface="Arial"/>
            </a:endParaRPr>
          </a:p>
          <a:p>
            <a:pPr marL="228600" indent="0">
              <a:spcAft>
                <a:spcPts val="600"/>
              </a:spcAft>
              <a:buSzPts val="1200"/>
              <a:buNone/>
            </a:pPr>
            <a:r>
              <a:rPr lang="en-US" sz="1400">
                <a:highlight>
                  <a:srgbClr val="FFFFFF"/>
                </a:highlight>
                <a:latin typeface="Arial"/>
                <a:cs typeface="Arial"/>
              </a:rPr>
              <a:t>summary of </a:t>
            </a:r>
            <a:r>
              <a:rPr lang="en-US" sz="1400" b="1">
                <a:solidFill>
                  <a:schemeClr val="accent6"/>
                </a:solidFill>
                <a:highlight>
                  <a:srgbClr val="FFFFFF"/>
                </a:highlight>
                <a:latin typeface="Arial"/>
                <a:cs typeface="Arial"/>
              </a:rPr>
              <a:t>precision</a:t>
            </a:r>
            <a:r>
              <a:rPr lang="en-US" sz="1400">
                <a:highlight>
                  <a:srgbClr val="FFFFFF"/>
                </a:highlight>
                <a:latin typeface="Arial"/>
                <a:cs typeface="Arial"/>
              </a:rPr>
              <a:t> and </a:t>
            </a:r>
            <a:r>
              <a:rPr lang="en-US" sz="1400" b="1">
                <a:solidFill>
                  <a:schemeClr val="accent3">
                    <a:lumMod val="75000"/>
                  </a:schemeClr>
                </a:solidFill>
                <a:highlight>
                  <a:srgbClr val="FFFFFF"/>
                </a:highlight>
                <a:latin typeface="Arial"/>
                <a:cs typeface="Arial"/>
              </a:rPr>
              <a:t>recall</a:t>
            </a:r>
            <a:r>
              <a:rPr lang="en-US" sz="1400">
                <a:solidFill>
                  <a:srgbClr val="000000"/>
                </a:solidFill>
                <a:highlight>
                  <a:srgbClr val="FFFFFF"/>
                </a:highlight>
                <a:latin typeface="Arial"/>
                <a:cs typeface="Arial"/>
              </a:rPr>
              <a:t> with more weight on recall if beta &gt; 1</a:t>
            </a:r>
            <a:endParaRPr lang="en-US">
              <a:solidFill>
                <a:srgbClr val="000000"/>
              </a:solidFill>
              <a:latin typeface="Arial"/>
              <a:ea typeface="Calibri"/>
              <a:cs typeface="Calibri"/>
            </a:endParaRPr>
          </a:p>
          <a:p>
            <a:pPr marL="228600" lvl="0" indent="0">
              <a:spcBef>
                <a:spcPts val="0"/>
              </a:spcBef>
              <a:spcAft>
                <a:spcPts val="600"/>
              </a:spcAft>
              <a:buSzPts val="1200"/>
              <a:buNone/>
            </a:pPr>
            <a:endParaRPr lang="en-US" sz="1400">
              <a:highlight>
                <a:srgbClr val="FFFFFF"/>
              </a:highlight>
              <a:latin typeface="Arial"/>
              <a:cs typeface="Arial"/>
            </a:endParaRPr>
          </a:p>
          <a:p>
            <a:pPr indent="-228600">
              <a:spcAft>
                <a:spcPts val="600"/>
              </a:spcAft>
              <a:buClr>
                <a:srgbClr val="13171D"/>
              </a:buClr>
              <a:buSzPts val="1200"/>
              <a:buFont typeface="Arial" panose="020B0604020202020204" pitchFamily="34" charset="0"/>
              <a:buChar char="•"/>
            </a:pPr>
            <a:endParaRPr lang="en-US" sz="1400">
              <a:highlight>
                <a:srgbClr val="FFFFFF"/>
              </a:highlight>
              <a:latin typeface="Arial"/>
              <a:cs typeface="Arial"/>
            </a:endParaRPr>
          </a:p>
          <a:p>
            <a:pPr indent="-228600">
              <a:spcAft>
                <a:spcPts val="600"/>
              </a:spcAft>
              <a:buClr>
                <a:srgbClr val="555555"/>
              </a:buClr>
              <a:buSzPts val="1150"/>
              <a:buFont typeface="Arial" panose="020B0604020202020204" pitchFamily="34" charset="0"/>
              <a:buChar char="•"/>
            </a:pPr>
            <a:endParaRPr lang="en-US" sz="1400">
              <a:highlight>
                <a:srgbClr val="FFFFFF"/>
              </a:highlight>
              <a:latin typeface="Arial"/>
              <a:cs typeface="Arial"/>
            </a:endParaRPr>
          </a:p>
          <a:p>
            <a:pPr indent="-228600">
              <a:spcAft>
                <a:spcPts val="600"/>
              </a:spcAft>
              <a:buClr>
                <a:srgbClr val="555555"/>
              </a:buClr>
              <a:buSzPts val="1150"/>
              <a:buFont typeface="Arial" panose="020B0604020202020204" pitchFamily="34" charset="0"/>
              <a:buChar char="•"/>
            </a:pPr>
            <a:r>
              <a:rPr lang="en-US" sz="1400">
                <a:highlight>
                  <a:srgbClr val="FFFFFF"/>
                </a:highlight>
                <a:latin typeface="Arial"/>
                <a:cs typeface="Arial"/>
              </a:rPr>
              <a:t>Keep an eye on standard  deviation of chosen evaluation metric (across folds)</a:t>
            </a:r>
            <a:endParaRPr lang="en-US"/>
          </a:p>
        </p:txBody>
      </p:sp>
      <p:pic>
        <p:nvPicPr>
          <p:cNvPr id="93" name="Picture 92" descr="Spheres in balance">
            <a:extLst>
              <a:ext uri="{FF2B5EF4-FFF2-40B4-BE49-F238E27FC236}">
                <a16:creationId xmlns:a16="http://schemas.microsoft.com/office/drawing/2014/main" id="{40D5BFB0-99EC-05C2-9B72-1DB320054754}"/>
              </a:ext>
            </a:extLst>
          </p:cNvPr>
          <p:cNvPicPr>
            <a:picLocks noChangeAspect="1"/>
          </p:cNvPicPr>
          <p:nvPr/>
        </p:nvPicPr>
        <p:blipFill rotWithShape="1">
          <a:blip r:embed="rId3"/>
          <a:srcRect l="16390" r="23255"/>
          <a:stretch/>
        </p:blipFill>
        <p:spPr>
          <a:xfrm>
            <a:off x="4786432" y="578814"/>
            <a:ext cx="3551877" cy="3987072"/>
          </a:xfrm>
          <a:prstGeom prst="rect">
            <a:avLst/>
          </a:prstGeom>
        </p:spPr>
      </p:pic>
      <p:sp>
        <p:nvSpPr>
          <p:cNvPr id="3" name="Pfeil: nach unten 2">
            <a:extLst>
              <a:ext uri="{FF2B5EF4-FFF2-40B4-BE49-F238E27FC236}">
                <a16:creationId xmlns:a16="http://schemas.microsoft.com/office/drawing/2014/main" id="{441779AD-4365-FAC5-E862-CCD73BBAD6E9}"/>
              </a:ext>
            </a:extLst>
          </p:cNvPr>
          <p:cNvSpPr/>
          <p:nvPr/>
        </p:nvSpPr>
        <p:spPr>
          <a:xfrm>
            <a:off x="1735094" y="2708189"/>
            <a:ext cx="556054" cy="628134"/>
          </a:xfrm>
          <a:prstGeom prst="downArrow">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Ein Bild, das Text, Schrift, weiß, Reihe enthält.&#10;&#10;Beschreibung automatisch generiert.">
            <a:extLst>
              <a:ext uri="{FF2B5EF4-FFF2-40B4-BE49-F238E27FC236}">
                <a16:creationId xmlns:a16="http://schemas.microsoft.com/office/drawing/2014/main" id="{5D38666F-6A83-196A-2215-275F7495C448}"/>
              </a:ext>
            </a:extLst>
          </p:cNvPr>
          <p:cNvPicPr>
            <a:picLocks noChangeAspect="1"/>
          </p:cNvPicPr>
          <p:nvPr/>
        </p:nvPicPr>
        <p:blipFill>
          <a:blip r:embed="rId4"/>
          <a:stretch>
            <a:fillRect/>
          </a:stretch>
        </p:blipFill>
        <p:spPr>
          <a:xfrm>
            <a:off x="1717589" y="3750491"/>
            <a:ext cx="2073876" cy="4794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20"/>
          <p:cNvSpPr txBox="1">
            <a:spLocks noGrp="1"/>
          </p:cNvSpPr>
          <p:nvPr>
            <p:ph type="title"/>
          </p:nvPr>
        </p:nvSpPr>
        <p:spPr>
          <a:xfrm>
            <a:off x="-958765" y="-398046"/>
            <a:ext cx="7372350" cy="994410"/>
          </a:xfrm>
          <a:prstGeom prst="rect">
            <a:avLst/>
          </a:prstGeom>
        </p:spPr>
        <p:txBody>
          <a:bodyPr spcFirstLastPara="1" vert="horz" lIns="91440" tIns="45720" rIns="91440" bIns="45720" rtlCol="0" anchor="b" anchorCtr="0">
            <a:normAutofit/>
          </a:bodyPr>
          <a:lstStyle/>
          <a:p>
            <a:pPr algn="ctr">
              <a:spcBef>
                <a:spcPct val="0"/>
              </a:spcBef>
            </a:pPr>
            <a:r>
              <a:rPr lang="en-US" sz="3200" b="1">
                <a:solidFill>
                  <a:schemeClr val="tx2"/>
                </a:solidFill>
                <a:latin typeface="Arial"/>
                <a:cs typeface="Arial"/>
              </a:rPr>
              <a:t>Algorithm &amp; tuning method</a:t>
            </a:r>
            <a:endParaRPr lang="en-US" sz="3200" b="1" kern="1200">
              <a:solidFill>
                <a:schemeClr val="tx2"/>
              </a:solidFill>
              <a:latin typeface="Arial"/>
              <a:cs typeface="Arial"/>
            </a:endParaRPr>
          </a:p>
        </p:txBody>
      </p:sp>
      <p:grpSp>
        <p:nvGrpSpPr>
          <p:cNvPr id="126" name="Group 125">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0"/>
            <a:ext cx="2521551" cy="1892134"/>
            <a:chOff x="-305" y="-1"/>
            <a:chExt cx="3832880" cy="2876136"/>
          </a:xfrm>
        </p:grpSpPr>
        <p:sp>
          <p:nvSpPr>
            <p:cNvPr id="127" name="Freeform: Shape 126">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7">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8" name="Google Shape;98;p20"/>
          <p:cNvPicPr preferRelativeResize="0"/>
          <p:nvPr/>
        </p:nvPicPr>
        <p:blipFill>
          <a:blip r:embed="rId3"/>
          <a:stretch>
            <a:fillRect/>
          </a:stretch>
        </p:blipFill>
        <p:spPr>
          <a:xfrm>
            <a:off x="160719" y="2043560"/>
            <a:ext cx="4138209" cy="2142304"/>
          </a:xfrm>
          <a:prstGeom prst="rect">
            <a:avLst/>
          </a:prstGeom>
          <a:noFill/>
        </p:spPr>
      </p:pic>
      <p:sp>
        <p:nvSpPr>
          <p:cNvPr id="2" name="Textfeld 1">
            <a:extLst>
              <a:ext uri="{FF2B5EF4-FFF2-40B4-BE49-F238E27FC236}">
                <a16:creationId xmlns:a16="http://schemas.microsoft.com/office/drawing/2014/main" id="{7F567E66-ADBB-BF57-AC97-38FDBF56E985}"/>
              </a:ext>
            </a:extLst>
          </p:cNvPr>
          <p:cNvSpPr txBox="1"/>
          <p:nvPr/>
        </p:nvSpPr>
        <p:spPr>
          <a:xfrm>
            <a:off x="4380945" y="593458"/>
            <a:ext cx="4575089" cy="259762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pPr>
            <a:r>
              <a:rPr lang="en-US" sz="1200" b="1" kern="1200" err="1">
                <a:solidFill>
                  <a:schemeClr val="tx2"/>
                </a:solidFill>
                <a:ea typeface="+mn-ea"/>
              </a:rPr>
              <a:t>Xgboost</a:t>
            </a:r>
            <a:r>
              <a:rPr lang="en-US" sz="1200" b="1" kern="1200">
                <a:solidFill>
                  <a:schemeClr val="tx2"/>
                </a:solidFill>
                <a:ea typeface="+mn-ea"/>
              </a:rPr>
              <a:t> </a:t>
            </a:r>
            <a:endParaRPr lang="en-US" sz="1200" kern="1200">
              <a:solidFill>
                <a:schemeClr val="tx2"/>
              </a:solidFill>
              <a:ea typeface="+mn-ea"/>
            </a:endParaRPr>
          </a:p>
          <a:p>
            <a:pPr marL="171450" lvl="5" indent="-171450">
              <a:lnSpc>
                <a:spcPct val="90000"/>
              </a:lnSpc>
              <a:spcBef>
                <a:spcPts val="1200"/>
              </a:spcBef>
              <a:buChar char="•"/>
            </a:pPr>
            <a:r>
              <a:rPr lang="en-US" sz="1200" kern="1200">
                <a:solidFill>
                  <a:schemeClr val="tx2"/>
                </a:solidFill>
                <a:ea typeface="+mn-ea"/>
              </a:rPr>
              <a:t>Ensembl tree method -&gt; improved accuracy (robust)</a:t>
            </a:r>
          </a:p>
          <a:p>
            <a:pPr marL="171450" lvl="1" indent="-171450">
              <a:lnSpc>
                <a:spcPct val="90000"/>
              </a:lnSpc>
              <a:spcBef>
                <a:spcPts val="1200"/>
              </a:spcBef>
              <a:buChar char="•"/>
            </a:pPr>
            <a:r>
              <a:rPr lang="en-US" sz="1200" kern="1200">
                <a:solidFill>
                  <a:schemeClr val="tx2"/>
                </a:solidFill>
                <a:ea typeface="+mn-ea"/>
              </a:rPr>
              <a:t>Non-parametric (no assumption about predictor distribution)</a:t>
            </a:r>
          </a:p>
          <a:p>
            <a:pPr marL="171450" lvl="1" indent="-171450">
              <a:lnSpc>
                <a:spcPct val="90000"/>
              </a:lnSpc>
              <a:spcBef>
                <a:spcPts val="1200"/>
              </a:spcBef>
              <a:buChar char="•"/>
            </a:pPr>
            <a:r>
              <a:rPr lang="en-US" sz="1200" i="1" kern="1200">
                <a:solidFill>
                  <a:schemeClr val="tx2"/>
                </a:solidFill>
                <a:ea typeface="+mn-ea"/>
              </a:rPr>
              <a:t>C</a:t>
            </a:r>
            <a:r>
              <a:rPr lang="en-US" sz="1200" kern="1200">
                <a:solidFill>
                  <a:schemeClr val="tx2"/>
                </a:solidFill>
                <a:ea typeface="+mn-ea"/>
              </a:rPr>
              <a:t>an handle collinearity </a:t>
            </a:r>
            <a:endParaRPr lang="en-US">
              <a:solidFill>
                <a:schemeClr val="tx2"/>
              </a:solidFill>
              <a:ea typeface="+mn-ea"/>
            </a:endParaRPr>
          </a:p>
          <a:p>
            <a:pPr marL="171450" lvl="1" indent="-171450">
              <a:lnSpc>
                <a:spcPct val="90000"/>
              </a:lnSpc>
              <a:spcBef>
                <a:spcPts val="1200"/>
              </a:spcBef>
              <a:buChar char="•"/>
            </a:pPr>
            <a:r>
              <a:rPr lang="en-US" sz="1200" kern="1200">
                <a:solidFill>
                  <a:schemeClr val="tx2"/>
                </a:solidFill>
                <a:ea typeface="+mn-ea"/>
              </a:rPr>
              <a:t>Computationally efficient</a:t>
            </a:r>
            <a:endParaRPr lang="en-US">
              <a:solidFill>
                <a:schemeClr val="tx2"/>
              </a:solidFill>
              <a:ea typeface="+mn-ea"/>
            </a:endParaRPr>
          </a:p>
          <a:p>
            <a:pPr marL="171450" lvl="1" indent="-171450">
              <a:lnSpc>
                <a:spcPct val="90000"/>
              </a:lnSpc>
              <a:spcBef>
                <a:spcPts val="1200"/>
              </a:spcBef>
              <a:buChar char="•"/>
            </a:pPr>
            <a:r>
              <a:rPr lang="en-US" sz="1200" kern="1200">
                <a:solidFill>
                  <a:schemeClr val="tx2"/>
                </a:solidFill>
                <a:ea typeface="+mn-ea"/>
              </a:rPr>
              <a:t>Sequential: learns from previous iterations (vs random forest bagging)</a:t>
            </a:r>
          </a:p>
          <a:p>
            <a:pPr marL="171450" lvl="1" indent="-171450">
              <a:lnSpc>
                <a:spcPct val="90000"/>
              </a:lnSpc>
              <a:spcBef>
                <a:spcPts val="1200"/>
              </a:spcBef>
              <a:buChar char="•"/>
            </a:pPr>
            <a:r>
              <a:rPr lang="en-US" sz="1200" i="1" kern="1200">
                <a:solidFill>
                  <a:schemeClr val="tx2"/>
                </a:solidFill>
                <a:ea typeface="+mn-ea"/>
              </a:rPr>
              <a:t>Cons:</a:t>
            </a:r>
            <a:r>
              <a:rPr lang="en-US" sz="1200" kern="1200">
                <a:solidFill>
                  <a:schemeClr val="tx2"/>
                </a:solidFill>
                <a:ea typeface="+mn-ea"/>
              </a:rPr>
              <a:t> interpretability, prone to overfit, difficult tuning (many hyperparameters), possibly sensitive to outliers</a:t>
            </a:r>
          </a:p>
          <a:p>
            <a:pPr>
              <a:lnSpc>
                <a:spcPct val="90000"/>
              </a:lnSpc>
              <a:spcBef>
                <a:spcPts val="1200"/>
              </a:spcBef>
            </a:pPr>
            <a:endParaRPr lang="en-US" sz="900" kern="1200">
              <a:solidFill>
                <a:schemeClr val="tx2"/>
              </a:solidFill>
              <a:latin typeface="Calibri" panose="020F0502020204030204"/>
              <a:ea typeface="Calibri" panose="020F0502020204030204"/>
              <a:cs typeface="Calibri" panose="020F0502020204030204"/>
            </a:endParaRPr>
          </a:p>
        </p:txBody>
      </p:sp>
      <p:grpSp>
        <p:nvGrpSpPr>
          <p:cNvPr id="132" name="Group 131">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639528" y="3639028"/>
            <a:ext cx="1613753" cy="1395192"/>
            <a:chOff x="-305" y="-4155"/>
            <a:chExt cx="2514948" cy="2174333"/>
          </a:xfrm>
        </p:grpSpPr>
        <p:sp>
          <p:nvSpPr>
            <p:cNvPr id="133" name="Freeform: Shape 132">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6" name="Freeform: Shape 135">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feld 2">
            <a:extLst>
              <a:ext uri="{FF2B5EF4-FFF2-40B4-BE49-F238E27FC236}">
                <a16:creationId xmlns:a16="http://schemas.microsoft.com/office/drawing/2014/main" id="{3917017D-0891-9DD2-15EB-38667C6D1413}"/>
              </a:ext>
            </a:extLst>
          </p:cNvPr>
          <p:cNvSpPr txBox="1"/>
          <p:nvPr/>
        </p:nvSpPr>
        <p:spPr>
          <a:xfrm>
            <a:off x="175054" y="461318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de-DE"/>
          </a:p>
        </p:txBody>
      </p:sp>
      <p:sp>
        <p:nvSpPr>
          <p:cNvPr id="4" name="Textfeld 3">
            <a:extLst>
              <a:ext uri="{FF2B5EF4-FFF2-40B4-BE49-F238E27FC236}">
                <a16:creationId xmlns:a16="http://schemas.microsoft.com/office/drawing/2014/main" id="{744AE68A-FFF6-5F92-446B-D69A4C7C3554}"/>
              </a:ext>
            </a:extLst>
          </p:cNvPr>
          <p:cNvSpPr txBox="1"/>
          <p:nvPr/>
        </p:nvSpPr>
        <p:spPr>
          <a:xfrm>
            <a:off x="159608" y="4335953"/>
            <a:ext cx="3902675" cy="6832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Bef>
                <a:spcPts val="1200"/>
              </a:spcBef>
              <a:spcAft>
                <a:spcPts val="1200"/>
              </a:spcAft>
            </a:pPr>
            <a:r>
              <a:rPr lang="en-US" sz="800">
                <a:solidFill>
                  <a:schemeClr val="bg2">
                    <a:lumMod val="75000"/>
                  </a:schemeClr>
                </a:solidFill>
              </a:rPr>
              <a:t>image source </a:t>
            </a:r>
            <a:r>
              <a:rPr lang="en-US" sz="800">
                <a:solidFill>
                  <a:schemeClr val="bg2">
                    <a:lumMod val="75000"/>
                  </a:schemeClr>
                </a:solidFill>
                <a:hlinkClick r:id="rId4">
                  <a:extLst>
                    <a:ext uri="{A12FA001-AC4F-418D-AE19-62706E023703}">
                      <ahyp:hlinkClr xmlns:ahyp="http://schemas.microsoft.com/office/drawing/2018/hyperlinkcolor" val="tx"/>
                    </a:ext>
                  </a:extLst>
                </a:hlinkClick>
              </a:rPr>
              <a:t>https://cdn.educba.com/academy/wp-content/uploads/2021/08/Random-Forest-vs-XGBoost.jpg.webp</a:t>
            </a:r>
            <a:endParaRPr lang="en-US" sz="800">
              <a:solidFill>
                <a:schemeClr val="bg2">
                  <a:lumMod val="75000"/>
                </a:schemeClr>
              </a:solidFill>
            </a:endParaRPr>
          </a:p>
          <a:p>
            <a:pPr algn="l"/>
            <a:endParaRPr lang="de-DE"/>
          </a:p>
        </p:txBody>
      </p:sp>
      <p:sp>
        <p:nvSpPr>
          <p:cNvPr id="5" name="Textfeld 4">
            <a:extLst>
              <a:ext uri="{FF2B5EF4-FFF2-40B4-BE49-F238E27FC236}">
                <a16:creationId xmlns:a16="http://schemas.microsoft.com/office/drawing/2014/main" id="{3158D616-532E-F576-BFE9-A3B0D9145172}"/>
              </a:ext>
            </a:extLst>
          </p:cNvPr>
          <p:cNvSpPr txBox="1"/>
          <p:nvPr/>
        </p:nvSpPr>
        <p:spPr>
          <a:xfrm>
            <a:off x="4417219" y="3105241"/>
            <a:ext cx="4249615" cy="19205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200" b="1">
                <a:solidFill>
                  <a:schemeClr val="tx2"/>
                </a:solidFill>
              </a:rPr>
              <a:t>Training &amp; tuning</a:t>
            </a:r>
          </a:p>
          <a:p>
            <a:pPr marL="171450" lvl="5" indent="-171450">
              <a:lnSpc>
                <a:spcPct val="90000"/>
              </a:lnSpc>
              <a:spcBef>
                <a:spcPts val="1200"/>
              </a:spcBef>
              <a:buFont typeface="Arial,Sans-Serif"/>
              <a:buChar char="•"/>
            </a:pPr>
            <a:r>
              <a:rPr lang="en-US" sz="1200">
                <a:solidFill>
                  <a:schemeClr val="tx2"/>
                </a:solidFill>
              </a:rPr>
              <a:t>Grid search</a:t>
            </a:r>
            <a:endParaRPr lang="de-DE">
              <a:solidFill>
                <a:schemeClr val="tx2"/>
              </a:solidFill>
            </a:endParaRPr>
          </a:p>
          <a:p>
            <a:pPr marL="171450" lvl="5" indent="-171450">
              <a:lnSpc>
                <a:spcPct val="90000"/>
              </a:lnSpc>
              <a:spcBef>
                <a:spcPts val="1200"/>
              </a:spcBef>
              <a:buFont typeface="Arial,Sans-Serif"/>
              <a:buChar char="•"/>
            </a:pPr>
            <a:r>
              <a:rPr lang="en-US" sz="1200">
                <a:solidFill>
                  <a:schemeClr val="tx2"/>
                </a:solidFill>
              </a:rPr>
              <a:t>Cross validation </a:t>
            </a:r>
          </a:p>
          <a:p>
            <a:pPr marL="171450" lvl="5" indent="-171450">
              <a:lnSpc>
                <a:spcPct val="90000"/>
              </a:lnSpc>
              <a:spcBef>
                <a:spcPts val="1200"/>
              </a:spcBef>
              <a:buFont typeface="Arial,Sans-Serif"/>
              <a:buChar char="•"/>
            </a:pPr>
            <a:r>
              <a:rPr lang="en-US" sz="1200">
                <a:solidFill>
                  <a:schemeClr val="tx2"/>
                </a:solidFill>
              </a:rPr>
              <a:t>Imbalanced, down-, up- and smote sampling</a:t>
            </a:r>
          </a:p>
          <a:p>
            <a:pPr marL="171450" lvl="5" indent="-171450">
              <a:lnSpc>
                <a:spcPct val="90000"/>
              </a:lnSpc>
              <a:spcBef>
                <a:spcPts val="1200"/>
              </a:spcBef>
              <a:buFont typeface="Arial,Sans-Serif"/>
              <a:buChar char="•"/>
            </a:pPr>
            <a:r>
              <a:rPr lang="en-US" sz="1200">
                <a:solidFill>
                  <a:schemeClr val="tx2"/>
                </a:solidFill>
              </a:rPr>
              <a:t>Removed non important features &amp; repeated model training</a:t>
            </a:r>
            <a:endParaRPr lang="en-US">
              <a:solidFill>
                <a:schemeClr val="tx2"/>
              </a:solidFill>
            </a:endParaRPr>
          </a:p>
          <a:p>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Google Shape;109;p22"/>
          <p:cNvSpPr txBox="1">
            <a:spLocks noGrp="1"/>
          </p:cNvSpPr>
          <p:nvPr>
            <p:ph type="title"/>
          </p:nvPr>
        </p:nvSpPr>
        <p:spPr>
          <a:xfrm>
            <a:off x="-130222" y="64904"/>
            <a:ext cx="7372350" cy="994410"/>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pPr>
            <a:r>
              <a:rPr lang="en-US" sz="2700" kern="1200">
                <a:solidFill>
                  <a:schemeClr val="tx2"/>
                </a:solidFill>
                <a:latin typeface="+mj-lt"/>
                <a:ea typeface="+mj-ea"/>
                <a:cs typeface="+mj-cs"/>
              </a:rPr>
              <a:t>Results</a:t>
            </a:r>
          </a:p>
        </p:txBody>
      </p:sp>
      <p:grpSp>
        <p:nvGrpSpPr>
          <p:cNvPr id="118" name="Group 117">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0"/>
            <a:ext cx="2521551" cy="1892134"/>
            <a:chOff x="-305" y="-1"/>
            <a:chExt cx="3832880" cy="2876136"/>
          </a:xfrm>
        </p:grpSpPr>
        <p:sp>
          <p:nvSpPr>
            <p:cNvPr id="119" name="Freeform: Shape 118">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Shape 120">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121">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rafik 8" descr="Ein Bild, das Text, Screenshot, Diagramm, Reihe enthält.&#10;&#10;Beschreibung automatisch generiert.">
            <a:extLst>
              <a:ext uri="{FF2B5EF4-FFF2-40B4-BE49-F238E27FC236}">
                <a16:creationId xmlns:a16="http://schemas.microsoft.com/office/drawing/2014/main" id="{03E53F17-780F-AD1E-A677-FAD5F3B70F2E}"/>
              </a:ext>
            </a:extLst>
          </p:cNvPr>
          <p:cNvPicPr>
            <a:picLocks noChangeAspect="1"/>
          </p:cNvPicPr>
          <p:nvPr/>
        </p:nvPicPr>
        <p:blipFill>
          <a:blip r:embed="rId3"/>
          <a:stretch>
            <a:fillRect/>
          </a:stretch>
        </p:blipFill>
        <p:spPr>
          <a:xfrm>
            <a:off x="161663" y="1891801"/>
            <a:ext cx="4629261" cy="3161861"/>
          </a:xfrm>
          <a:prstGeom prst="rect">
            <a:avLst/>
          </a:prstGeom>
        </p:spPr>
      </p:pic>
      <p:sp>
        <p:nvSpPr>
          <p:cNvPr id="8" name="Textplatzhalter 7">
            <a:extLst>
              <a:ext uri="{FF2B5EF4-FFF2-40B4-BE49-F238E27FC236}">
                <a16:creationId xmlns:a16="http://schemas.microsoft.com/office/drawing/2014/main" id="{F9F6C468-BAEA-B36D-E031-04C4A8B6DBAB}"/>
              </a:ext>
            </a:extLst>
          </p:cNvPr>
          <p:cNvSpPr>
            <a:spLocks noGrp="1"/>
          </p:cNvSpPr>
          <p:nvPr>
            <p:ph type="body" idx="1"/>
          </p:nvPr>
        </p:nvSpPr>
        <p:spPr>
          <a:xfrm>
            <a:off x="4874541" y="780496"/>
            <a:ext cx="3771900" cy="3425770"/>
          </a:xfrm>
        </p:spPr>
        <p:txBody>
          <a:bodyPr vert="horz" lIns="91440" tIns="45720" rIns="91440" bIns="45720" rtlCol="0" anchor="ctr">
            <a:normAutofit fontScale="92500" lnSpcReduction="20000"/>
          </a:bodyPr>
          <a:lstStyle/>
          <a:p>
            <a:pPr marL="0" indent="0">
              <a:spcAft>
                <a:spcPts val="600"/>
              </a:spcAft>
              <a:buNone/>
            </a:pPr>
            <a:r>
              <a:rPr lang="en-US" sz="1300" dirty="0">
                <a:solidFill>
                  <a:schemeClr val="tx2"/>
                </a:solidFill>
              </a:rPr>
              <a:t>Baseline model on</a:t>
            </a:r>
            <a:endParaRPr lang="de-DE" dirty="0">
              <a:solidFill>
                <a:schemeClr val="tx2"/>
              </a:solidFill>
            </a:endParaRPr>
          </a:p>
          <a:p>
            <a:pPr marL="571500" indent="-228600">
              <a:spcAft>
                <a:spcPts val="600"/>
              </a:spcAft>
              <a:buFont typeface="Arial" panose="020B0604020202020204" pitchFamily="34" charset="0"/>
              <a:buChar char="•"/>
            </a:pPr>
            <a:r>
              <a:rPr lang="en-US" sz="1300" dirty="0">
                <a:solidFill>
                  <a:schemeClr val="tx2"/>
                </a:solidFill>
              </a:rPr>
              <a:t>Imbalanced with random sampling (0.3,07)</a:t>
            </a:r>
            <a:endParaRPr lang="en-US" sz="1300" dirty="0">
              <a:solidFill>
                <a:schemeClr val="tx2"/>
              </a:solidFill>
              <a:cs typeface="Calibri"/>
            </a:endParaRPr>
          </a:p>
          <a:p>
            <a:pPr marL="571500" indent="-228600">
              <a:spcAft>
                <a:spcPts val="600"/>
              </a:spcAft>
              <a:buFont typeface="Arial" panose="020B0604020202020204" pitchFamily="34" charset="0"/>
              <a:buChar char="•"/>
            </a:pPr>
            <a:r>
              <a:rPr lang="en-US" sz="1300" dirty="0">
                <a:solidFill>
                  <a:schemeClr val="tx2"/>
                </a:solidFill>
              </a:rPr>
              <a:t>Balanced with random sampling (0.5,0.5)</a:t>
            </a:r>
            <a:endParaRPr lang="en-US" sz="1300" dirty="0">
              <a:solidFill>
                <a:schemeClr val="tx2"/>
              </a:solidFill>
              <a:cs typeface="Calibri"/>
            </a:endParaRPr>
          </a:p>
          <a:p>
            <a:pPr marL="0" indent="0">
              <a:spcAft>
                <a:spcPts val="600"/>
              </a:spcAft>
              <a:buNone/>
            </a:pPr>
            <a:r>
              <a:rPr lang="en-US" sz="1300" dirty="0">
                <a:solidFill>
                  <a:schemeClr val="tx2"/>
                </a:solidFill>
                <a:cs typeface="Calibri"/>
              </a:rPr>
              <a:t>Potential  winner:</a:t>
            </a:r>
          </a:p>
          <a:p>
            <a:pPr>
              <a:spcAft>
                <a:spcPts val="600"/>
              </a:spcAft>
              <a:buChar char="•"/>
            </a:pPr>
            <a:r>
              <a:rPr lang="en-US" sz="1300" dirty="0">
                <a:solidFill>
                  <a:schemeClr val="tx2"/>
                </a:solidFill>
                <a:cs typeface="Calibri"/>
              </a:rPr>
              <a:t>Down-sampling:</a:t>
            </a:r>
          </a:p>
          <a:p>
            <a:pPr lvl="1">
              <a:spcAft>
                <a:spcPts val="600"/>
              </a:spcAft>
              <a:buChar char="•"/>
            </a:pPr>
            <a:r>
              <a:rPr lang="en-US" sz="900" dirty="0">
                <a:solidFill>
                  <a:schemeClr val="tx2"/>
                </a:solidFill>
                <a:cs typeface="Calibri"/>
              </a:rPr>
              <a:t>Highest </a:t>
            </a:r>
            <a:r>
              <a:rPr lang="en-US" sz="900" dirty="0" err="1">
                <a:solidFill>
                  <a:schemeClr val="tx2"/>
                </a:solidFill>
                <a:cs typeface="Calibri"/>
              </a:rPr>
              <a:t>Fbeta</a:t>
            </a:r>
            <a:endParaRPr lang="en-US" sz="900">
              <a:solidFill>
                <a:schemeClr val="tx2"/>
              </a:solidFill>
              <a:cs typeface="Calibri"/>
            </a:endParaRPr>
          </a:p>
          <a:p>
            <a:pPr lvl="1">
              <a:spcAft>
                <a:spcPts val="600"/>
              </a:spcAft>
              <a:buChar char="•"/>
            </a:pPr>
            <a:r>
              <a:rPr lang="en-US" sz="900" dirty="0">
                <a:solidFill>
                  <a:schemeClr val="tx2"/>
                </a:solidFill>
                <a:cs typeface="Calibri"/>
              </a:rPr>
              <a:t>Highest recall but not lowest precision</a:t>
            </a:r>
          </a:p>
          <a:p>
            <a:pPr lvl="1">
              <a:spcAft>
                <a:spcPts val="600"/>
              </a:spcAft>
              <a:buChar char="•"/>
            </a:pPr>
            <a:r>
              <a:rPr lang="en-US" sz="900" dirty="0">
                <a:solidFill>
                  <a:schemeClr val="tx2"/>
                </a:solidFill>
                <a:cs typeface="Calibri"/>
              </a:rPr>
              <a:t>Relatively low </a:t>
            </a:r>
            <a:r>
              <a:rPr lang="en-US" sz="900" dirty="0" err="1">
                <a:solidFill>
                  <a:schemeClr val="tx2"/>
                </a:solidFill>
                <a:cs typeface="Calibri"/>
              </a:rPr>
              <a:t>sd</a:t>
            </a:r>
            <a:r>
              <a:rPr lang="en-US" sz="900" dirty="0">
                <a:solidFill>
                  <a:schemeClr val="tx2"/>
                </a:solidFill>
                <a:cs typeface="Calibri"/>
              </a:rPr>
              <a:t> for </a:t>
            </a:r>
            <a:r>
              <a:rPr lang="en-US" sz="900" dirty="0" err="1">
                <a:solidFill>
                  <a:schemeClr val="tx2"/>
                </a:solidFill>
                <a:cs typeface="Calibri"/>
              </a:rPr>
              <a:t>Fbeta</a:t>
            </a:r>
            <a:endParaRPr lang="en-US" sz="900">
              <a:solidFill>
                <a:schemeClr val="tx2"/>
              </a:solidFill>
              <a:cs typeface="Calibri"/>
            </a:endParaRPr>
          </a:p>
          <a:p>
            <a:pPr marL="139700" indent="0">
              <a:spcAft>
                <a:spcPts val="600"/>
              </a:spcAft>
              <a:buNone/>
            </a:pPr>
            <a:r>
              <a:rPr lang="en-US" sz="1300" dirty="0">
                <a:solidFill>
                  <a:schemeClr val="tx2"/>
                </a:solidFill>
                <a:cs typeface="Calibri" panose="020F0502020204030204"/>
              </a:rPr>
              <a:t>Next steps (wishful thinking):</a:t>
            </a:r>
          </a:p>
          <a:p>
            <a:pPr lvl="1">
              <a:spcAft>
                <a:spcPts val="600"/>
              </a:spcAft>
              <a:buChar char="•"/>
            </a:pPr>
            <a:r>
              <a:rPr lang="en-US" sz="900" dirty="0">
                <a:solidFill>
                  <a:schemeClr val="tx2"/>
                </a:solidFill>
                <a:cs typeface="Calibri" panose="020F0502020204030204"/>
              </a:rPr>
              <a:t>Investigated variable importance across all models</a:t>
            </a:r>
          </a:p>
          <a:p>
            <a:pPr lvl="1">
              <a:spcAft>
                <a:spcPts val="600"/>
              </a:spcAft>
              <a:buChar char="•"/>
            </a:pPr>
            <a:r>
              <a:rPr lang="en-US" sz="900" dirty="0">
                <a:solidFill>
                  <a:schemeClr val="tx2"/>
                </a:solidFill>
                <a:cs typeface="Calibri" panose="020F0502020204030204"/>
              </a:rPr>
              <a:t>Removed variables with consistent low to zero importance in all models</a:t>
            </a:r>
          </a:p>
          <a:p>
            <a:pPr lvl="1">
              <a:spcAft>
                <a:spcPts val="600"/>
              </a:spcAft>
              <a:buChar char="•"/>
            </a:pPr>
            <a:r>
              <a:rPr lang="en-US" sz="900" dirty="0">
                <a:solidFill>
                  <a:schemeClr val="tx2"/>
                </a:solidFill>
                <a:cs typeface="Calibri" panose="020F0502020204030204"/>
              </a:rPr>
              <a:t>Reran same training with reduced feature set</a:t>
            </a:r>
          </a:p>
          <a:p>
            <a:pPr lvl="1">
              <a:spcAft>
                <a:spcPts val="600"/>
              </a:spcAft>
              <a:buChar char="•"/>
            </a:pPr>
            <a:r>
              <a:rPr lang="en-US" sz="900" dirty="0">
                <a:solidFill>
                  <a:schemeClr val="tx2"/>
                </a:solidFill>
                <a:cs typeface="Calibri" panose="020F0502020204030204"/>
              </a:rPr>
              <a:t>Evaluated again</a:t>
            </a:r>
          </a:p>
          <a:p>
            <a:pPr lvl="1">
              <a:spcAft>
                <a:spcPts val="600"/>
              </a:spcAft>
              <a:buChar char="•"/>
            </a:pPr>
            <a:r>
              <a:rPr lang="en-US" sz="900" dirty="0">
                <a:solidFill>
                  <a:schemeClr val="tx2"/>
                </a:solidFill>
                <a:cs typeface="Calibri" panose="020F0502020204030204"/>
              </a:rPr>
              <a:t>Chose best model</a:t>
            </a:r>
          </a:p>
          <a:p>
            <a:pPr lvl="1">
              <a:spcAft>
                <a:spcPts val="600"/>
              </a:spcAft>
              <a:buChar char="•"/>
            </a:pPr>
            <a:r>
              <a:rPr lang="en-US" sz="900" dirty="0">
                <a:solidFill>
                  <a:schemeClr val="tx2"/>
                </a:solidFill>
                <a:cs typeface="Calibri" panose="020F0502020204030204"/>
              </a:rPr>
              <a:t>Predicted on test set</a:t>
            </a:r>
          </a:p>
          <a:p>
            <a:pPr marL="596900" lvl="1" indent="0">
              <a:spcAft>
                <a:spcPts val="600"/>
              </a:spcAft>
              <a:buNone/>
            </a:pPr>
            <a:r>
              <a:rPr lang="en-US" sz="900" dirty="0">
                <a:solidFill>
                  <a:schemeClr val="tx2"/>
                </a:solidFill>
                <a:cs typeface="Calibri" panose="020F0502020204030204"/>
              </a:rPr>
              <a:t>--&gt; didn’t make it in time :/</a:t>
            </a:r>
          </a:p>
          <a:p>
            <a:pPr marL="139700" indent="0">
              <a:spcAft>
                <a:spcPts val="600"/>
              </a:spcAft>
              <a:buNone/>
            </a:pPr>
            <a:r>
              <a:rPr lang="en-US" sz="1300" dirty="0">
                <a:solidFill>
                  <a:schemeClr val="tx2"/>
                </a:solidFill>
                <a:cs typeface="Calibri" panose="020F0502020204030204"/>
              </a:rPr>
              <a:t>Down-sampled model performance on test set:</a:t>
            </a:r>
          </a:p>
          <a:p>
            <a:pPr marL="596900" lvl="1" indent="0">
              <a:spcAft>
                <a:spcPts val="600"/>
              </a:spcAft>
              <a:buNone/>
            </a:pPr>
            <a:endParaRPr lang="en-US" sz="900" dirty="0">
              <a:solidFill>
                <a:schemeClr val="tx2"/>
              </a:solidFill>
              <a:cs typeface="Calibri" panose="020F0502020204030204"/>
            </a:endParaRPr>
          </a:p>
          <a:p>
            <a:pPr marL="342900" lvl="1" indent="0">
              <a:spcAft>
                <a:spcPts val="600"/>
              </a:spcAft>
              <a:buNone/>
            </a:pPr>
            <a:endParaRPr lang="en-US" sz="900" dirty="0">
              <a:solidFill>
                <a:schemeClr val="tx2"/>
              </a:solidFill>
              <a:cs typeface="Calibri" panose="020F0502020204030204"/>
            </a:endParaRPr>
          </a:p>
          <a:p>
            <a:pPr lvl="1" indent="-228600">
              <a:spcAft>
                <a:spcPts val="600"/>
              </a:spcAft>
              <a:buFont typeface="Arial" panose="020B0604020202020204" pitchFamily="34" charset="0"/>
              <a:buChar char="•"/>
            </a:pPr>
            <a:endParaRPr lang="en-US" sz="1300">
              <a:solidFill>
                <a:schemeClr val="tx2"/>
              </a:solidFill>
              <a:cs typeface="Calibri" panose="020F0502020204030204"/>
            </a:endParaRPr>
          </a:p>
          <a:p>
            <a:pPr indent="-228600">
              <a:spcAft>
                <a:spcPts val="600"/>
              </a:spcAft>
              <a:buFont typeface="Arial" panose="020B0604020202020204" pitchFamily="34" charset="0"/>
              <a:buChar char="•"/>
            </a:pPr>
            <a:endParaRPr lang="en-US" sz="1300">
              <a:solidFill>
                <a:schemeClr val="tx2"/>
              </a:solidFill>
              <a:cs typeface="Calibri" panose="020F0502020204030204"/>
            </a:endParaRPr>
          </a:p>
        </p:txBody>
      </p:sp>
      <p:grpSp>
        <p:nvGrpSpPr>
          <p:cNvPr id="124" name="Group 123">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639528" y="3639028"/>
            <a:ext cx="1613753" cy="1395192"/>
            <a:chOff x="-305" y="-4155"/>
            <a:chExt cx="2514948" cy="2174333"/>
          </a:xfrm>
        </p:grpSpPr>
        <p:sp>
          <p:nvSpPr>
            <p:cNvPr id="125" name="Freeform: Shape 124">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28" name="Freeform: Shape 127">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p14="http://schemas.microsoft.com/office/powerpoint/2010/main">
        <mc:Choice Requires="p14">
          <p:contentPart p14:bwMode="auto" r:id="rId4">
            <p14:nvContentPartPr>
              <p14:cNvPr id="18" name="Freihand 17">
                <a:extLst>
                  <a:ext uri="{FF2B5EF4-FFF2-40B4-BE49-F238E27FC236}">
                    <a16:creationId xmlns:a16="http://schemas.microsoft.com/office/drawing/2014/main" id="{44B9ACE2-3D5F-1F8E-5AB8-1EBF94C7E297}"/>
                  </a:ext>
                </a:extLst>
              </p14:cNvPr>
              <p14:cNvContentPartPr/>
              <p14:nvPr/>
            </p14:nvContentPartPr>
            <p14:xfrm>
              <a:off x="1053889" y="1954002"/>
              <a:ext cx="249834" cy="253965"/>
            </p14:xfrm>
          </p:contentPart>
        </mc:Choice>
        <mc:Fallback xmlns="">
          <p:pic>
            <p:nvPicPr>
              <p:cNvPr id="18" name="Freihand 17">
                <a:extLst>
                  <a:ext uri="{FF2B5EF4-FFF2-40B4-BE49-F238E27FC236}">
                    <a16:creationId xmlns:a16="http://schemas.microsoft.com/office/drawing/2014/main" id="{44B9ACE2-3D5F-1F8E-5AB8-1EBF94C7E297}"/>
                  </a:ext>
                </a:extLst>
              </p:cNvPr>
              <p:cNvPicPr/>
              <p:nvPr/>
            </p:nvPicPr>
            <p:blipFill>
              <a:blip r:embed="rId5"/>
              <a:stretch>
                <a:fillRect/>
              </a:stretch>
            </p:blipFill>
            <p:spPr>
              <a:xfrm>
                <a:off x="1044902" y="1945369"/>
                <a:ext cx="267448" cy="27159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Freihand 18">
                <a:extLst>
                  <a:ext uri="{FF2B5EF4-FFF2-40B4-BE49-F238E27FC236}">
                    <a16:creationId xmlns:a16="http://schemas.microsoft.com/office/drawing/2014/main" id="{36CB14A4-499E-F084-C130-08DDFB2F109C}"/>
                  </a:ext>
                </a:extLst>
              </p14:cNvPr>
              <p14:cNvContentPartPr/>
              <p14:nvPr/>
            </p14:nvContentPartPr>
            <p14:xfrm>
              <a:off x="2990466" y="2329296"/>
              <a:ext cx="231931" cy="209239"/>
            </p14:xfrm>
          </p:contentPart>
        </mc:Choice>
        <mc:Fallback xmlns="">
          <p:pic>
            <p:nvPicPr>
              <p:cNvPr id="19" name="Freihand 18">
                <a:extLst>
                  <a:ext uri="{FF2B5EF4-FFF2-40B4-BE49-F238E27FC236}">
                    <a16:creationId xmlns:a16="http://schemas.microsoft.com/office/drawing/2014/main" id="{36CB14A4-499E-F084-C130-08DDFB2F109C}"/>
                  </a:ext>
                </a:extLst>
              </p:cNvPr>
              <p:cNvPicPr/>
              <p:nvPr/>
            </p:nvPicPr>
            <p:blipFill>
              <a:blip r:embed="rId7"/>
              <a:stretch>
                <a:fillRect/>
              </a:stretch>
            </p:blipFill>
            <p:spPr>
              <a:xfrm>
                <a:off x="2981476" y="2320308"/>
                <a:ext cx="249551" cy="2268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Freihand 19">
                <a:extLst>
                  <a:ext uri="{FF2B5EF4-FFF2-40B4-BE49-F238E27FC236}">
                    <a16:creationId xmlns:a16="http://schemas.microsoft.com/office/drawing/2014/main" id="{7DC5A665-48F1-E435-D48C-65E0817247CB}"/>
                  </a:ext>
                </a:extLst>
              </p14:cNvPr>
              <p14:cNvContentPartPr/>
              <p14:nvPr/>
            </p14:nvContentPartPr>
            <p14:xfrm>
              <a:off x="994304" y="3635922"/>
              <a:ext cx="280380" cy="173327"/>
            </p14:xfrm>
          </p:contentPart>
        </mc:Choice>
        <mc:Fallback xmlns="">
          <p:pic>
            <p:nvPicPr>
              <p:cNvPr id="20" name="Freihand 19">
                <a:extLst>
                  <a:ext uri="{FF2B5EF4-FFF2-40B4-BE49-F238E27FC236}">
                    <a16:creationId xmlns:a16="http://schemas.microsoft.com/office/drawing/2014/main" id="{7DC5A665-48F1-E435-D48C-65E0817247CB}"/>
                  </a:ext>
                </a:extLst>
              </p:cNvPr>
              <p:cNvPicPr/>
              <p:nvPr/>
            </p:nvPicPr>
            <p:blipFill>
              <a:blip r:embed="rId9"/>
              <a:stretch>
                <a:fillRect/>
              </a:stretch>
            </p:blipFill>
            <p:spPr>
              <a:xfrm>
                <a:off x="985317" y="3627292"/>
                <a:ext cx="297994" cy="19094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Freihand 20">
                <a:extLst>
                  <a:ext uri="{FF2B5EF4-FFF2-40B4-BE49-F238E27FC236}">
                    <a16:creationId xmlns:a16="http://schemas.microsoft.com/office/drawing/2014/main" id="{A9FFB716-9B4F-9342-3060-9705A1AD1553}"/>
                  </a:ext>
                </a:extLst>
              </p14:cNvPr>
              <p14:cNvContentPartPr/>
              <p14:nvPr/>
            </p14:nvContentPartPr>
            <p14:xfrm>
              <a:off x="2884019" y="3987181"/>
              <a:ext cx="294949" cy="220657"/>
            </p14:xfrm>
          </p:contentPart>
        </mc:Choice>
        <mc:Fallback xmlns="">
          <p:pic>
            <p:nvPicPr>
              <p:cNvPr id="21" name="Freihand 20">
                <a:extLst>
                  <a:ext uri="{FF2B5EF4-FFF2-40B4-BE49-F238E27FC236}">
                    <a16:creationId xmlns:a16="http://schemas.microsoft.com/office/drawing/2014/main" id="{A9FFB716-9B4F-9342-3060-9705A1AD1553}"/>
                  </a:ext>
                </a:extLst>
              </p:cNvPr>
              <p:cNvPicPr/>
              <p:nvPr/>
            </p:nvPicPr>
            <p:blipFill>
              <a:blip r:embed="rId11"/>
              <a:stretch>
                <a:fillRect/>
              </a:stretch>
            </p:blipFill>
            <p:spPr>
              <a:xfrm>
                <a:off x="2875386" y="3978197"/>
                <a:ext cx="312574" cy="23826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Freihand 21">
                <a:extLst>
                  <a:ext uri="{FF2B5EF4-FFF2-40B4-BE49-F238E27FC236}">
                    <a16:creationId xmlns:a16="http://schemas.microsoft.com/office/drawing/2014/main" id="{1A469405-DECB-917D-C57B-D0D20071EC1E}"/>
                  </a:ext>
                </a:extLst>
              </p14:cNvPr>
              <p14:cNvContentPartPr/>
              <p14:nvPr/>
            </p14:nvContentPartPr>
            <p14:xfrm>
              <a:off x="5941629" y="3044715"/>
              <a:ext cx="9853" cy="9853"/>
            </p14:xfrm>
          </p:contentPart>
        </mc:Choice>
        <mc:Fallback xmlns="">
          <p:pic>
            <p:nvPicPr>
              <p:cNvPr id="22" name="Freihand 21">
                <a:extLst>
                  <a:ext uri="{FF2B5EF4-FFF2-40B4-BE49-F238E27FC236}">
                    <a16:creationId xmlns:a16="http://schemas.microsoft.com/office/drawing/2014/main" id="{1A469405-DECB-917D-C57B-D0D20071EC1E}"/>
                  </a:ext>
                </a:extLst>
              </p:cNvPr>
              <p:cNvPicPr/>
              <p:nvPr/>
            </p:nvPicPr>
            <p:blipFill>
              <a:blip r:embed="rId13"/>
              <a:stretch>
                <a:fillRect/>
              </a:stretch>
            </p:blipFill>
            <p:spPr>
              <a:xfrm>
                <a:off x="5705157" y="2798390"/>
                <a:ext cx="492650" cy="492650"/>
              </a:xfrm>
              <a:prstGeom prst="rect">
                <a:avLst/>
              </a:prstGeom>
            </p:spPr>
          </p:pic>
        </mc:Fallback>
      </mc:AlternateContent>
      <p:pic>
        <p:nvPicPr>
          <p:cNvPr id="23" name="Grafik 22" descr="Ein Bild, das Text, Screenshot, Schrift, Grafiken enthält.&#10;&#10;Beschreibung automatisch generiert.">
            <a:extLst>
              <a:ext uri="{FF2B5EF4-FFF2-40B4-BE49-F238E27FC236}">
                <a16:creationId xmlns:a16="http://schemas.microsoft.com/office/drawing/2014/main" id="{5CE398C7-C170-7FF4-04DC-F86EBD2E36D5}"/>
              </a:ext>
            </a:extLst>
          </p:cNvPr>
          <p:cNvPicPr>
            <a:picLocks noChangeAspect="1"/>
          </p:cNvPicPr>
          <p:nvPr/>
        </p:nvPicPr>
        <p:blipFill>
          <a:blip r:embed="rId14"/>
          <a:stretch>
            <a:fillRect/>
          </a:stretch>
        </p:blipFill>
        <p:spPr>
          <a:xfrm>
            <a:off x="4678418" y="4021382"/>
            <a:ext cx="2250528" cy="894313"/>
          </a:xfrm>
          <a:prstGeom prst="rect">
            <a:avLst/>
          </a:prstGeom>
        </p:spPr>
      </p:pic>
      <p:pic>
        <p:nvPicPr>
          <p:cNvPr id="24" name="Grafik 23" descr="Ein Bild, das Text, Schrift, Screenshot, Grafiken enthält.&#10;&#10;Beschreibung automatisch generiert.">
            <a:extLst>
              <a:ext uri="{FF2B5EF4-FFF2-40B4-BE49-F238E27FC236}">
                <a16:creationId xmlns:a16="http://schemas.microsoft.com/office/drawing/2014/main" id="{A4BEB34B-E774-584C-07E5-CB482EF1E325}"/>
              </a:ext>
            </a:extLst>
          </p:cNvPr>
          <p:cNvPicPr>
            <a:picLocks noChangeAspect="1"/>
          </p:cNvPicPr>
          <p:nvPr/>
        </p:nvPicPr>
        <p:blipFill>
          <a:blip r:embed="rId15"/>
          <a:stretch>
            <a:fillRect/>
          </a:stretch>
        </p:blipFill>
        <p:spPr>
          <a:xfrm>
            <a:off x="7464973" y="3816240"/>
            <a:ext cx="1259272" cy="10434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Google Shape;156;p29"/>
          <p:cNvSpPr txBox="1">
            <a:spLocks noGrp="1"/>
          </p:cNvSpPr>
          <p:nvPr>
            <p:ph type="title"/>
          </p:nvPr>
        </p:nvSpPr>
        <p:spPr>
          <a:xfrm>
            <a:off x="307901" y="267199"/>
            <a:ext cx="3574747" cy="1090538"/>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2700" kern="1200">
                <a:solidFill>
                  <a:schemeClr val="tx2"/>
                </a:solidFill>
                <a:latin typeface="+mj-lt"/>
                <a:ea typeface="+mj-ea"/>
                <a:cs typeface="+mj-cs"/>
              </a:rPr>
              <a:t>Model interpretation	</a:t>
            </a:r>
          </a:p>
        </p:txBody>
      </p:sp>
      <p:sp>
        <p:nvSpPr>
          <p:cNvPr id="157" name="Google Shape;157;p29"/>
          <p:cNvSpPr txBox="1">
            <a:spLocks noGrp="1"/>
          </p:cNvSpPr>
          <p:nvPr>
            <p:ph type="body" idx="1"/>
          </p:nvPr>
        </p:nvSpPr>
        <p:spPr>
          <a:xfrm>
            <a:off x="307901" y="816137"/>
            <a:ext cx="3574461" cy="2515107"/>
          </a:xfrm>
          <a:prstGeom prst="rect">
            <a:avLst/>
          </a:prstGeom>
        </p:spPr>
        <p:txBody>
          <a:bodyPr spcFirstLastPara="1" vert="horz" lIns="91440" tIns="45720" rIns="91440" bIns="45720" rtlCol="0" anchor="t" anchorCtr="0">
            <a:normAutofit/>
          </a:bodyPr>
          <a:lstStyle/>
          <a:p>
            <a:pPr marL="0" lvl="0" indent="0">
              <a:spcBef>
                <a:spcPts val="0"/>
              </a:spcBef>
              <a:spcAft>
                <a:spcPts val="0"/>
              </a:spcAft>
              <a:buNone/>
            </a:pPr>
            <a:r>
              <a:rPr lang="en-US" sz="1000" dirty="0">
                <a:solidFill>
                  <a:schemeClr val="tx2"/>
                </a:solidFill>
              </a:rPr>
              <a:t>Variable importance measures:</a:t>
            </a:r>
            <a:endParaRPr lang="de-DE" dirty="0">
              <a:solidFill>
                <a:schemeClr val="tx2"/>
              </a:solidFill>
            </a:endParaRPr>
          </a:p>
          <a:p>
            <a:pPr marL="457200" lvl="0" indent="-228600">
              <a:spcBef>
                <a:spcPts val="1200"/>
              </a:spcBef>
              <a:spcAft>
                <a:spcPts val="0"/>
              </a:spcAft>
              <a:buSzPct val="100000"/>
              <a:buFont typeface="Arial" panose="020B0604020202020204" pitchFamily="34" charset="0"/>
              <a:buChar char="•"/>
            </a:pPr>
            <a:r>
              <a:rPr lang="en-US" sz="1000" b="1" dirty="0">
                <a:solidFill>
                  <a:schemeClr val="tx2"/>
                </a:solidFill>
              </a:rPr>
              <a:t>Weight:</a:t>
            </a:r>
            <a:r>
              <a:rPr lang="en-US" sz="1000" dirty="0">
                <a:solidFill>
                  <a:schemeClr val="tx2"/>
                </a:solidFill>
              </a:rPr>
              <a:t> # times feature is in split</a:t>
            </a:r>
            <a:endParaRPr lang="en-US" sz="1000" dirty="0">
              <a:solidFill>
                <a:schemeClr val="tx2"/>
              </a:solidFill>
              <a:cs typeface="Calibri"/>
            </a:endParaRPr>
          </a:p>
          <a:p>
            <a:pPr marL="457200" lvl="0" indent="-228600">
              <a:spcBef>
                <a:spcPts val="0"/>
              </a:spcBef>
              <a:spcAft>
                <a:spcPts val="0"/>
              </a:spcAft>
              <a:buSzPct val="100000"/>
              <a:buFont typeface="Arial" panose="020B0604020202020204" pitchFamily="34" charset="0"/>
              <a:buChar char="•"/>
            </a:pPr>
            <a:r>
              <a:rPr lang="en-US" sz="1000" b="1" dirty="0">
                <a:solidFill>
                  <a:schemeClr val="tx2"/>
                </a:solidFill>
              </a:rPr>
              <a:t>Cover: </a:t>
            </a:r>
            <a:r>
              <a:rPr lang="en-US" sz="1000" dirty="0">
                <a:solidFill>
                  <a:schemeClr val="tx2"/>
                </a:solidFill>
              </a:rPr>
              <a:t># times features is in split normalized by # data points in split</a:t>
            </a:r>
            <a:endParaRPr lang="en-US" sz="1000" dirty="0">
              <a:solidFill>
                <a:schemeClr val="tx2"/>
              </a:solidFill>
              <a:cs typeface="Calibri"/>
            </a:endParaRPr>
          </a:p>
          <a:p>
            <a:pPr marL="457200" lvl="0" indent="-228600">
              <a:spcBef>
                <a:spcPts val="0"/>
              </a:spcBef>
              <a:spcAft>
                <a:spcPts val="0"/>
              </a:spcAft>
              <a:buSzPct val="100000"/>
              <a:buFont typeface="Arial" panose="020B0604020202020204" pitchFamily="34" charset="0"/>
              <a:buChar char="•"/>
            </a:pPr>
            <a:r>
              <a:rPr lang="en-US" sz="1000" b="1" dirty="0">
                <a:solidFill>
                  <a:schemeClr val="tx2"/>
                </a:solidFill>
              </a:rPr>
              <a:t>Gain:</a:t>
            </a:r>
            <a:r>
              <a:rPr lang="en-US" sz="1000" dirty="0">
                <a:solidFill>
                  <a:schemeClr val="tx2"/>
                </a:solidFill>
              </a:rPr>
              <a:t> average training loss reduction gained when using feature in split</a:t>
            </a:r>
            <a:endParaRPr lang="en-US" sz="1000" dirty="0">
              <a:solidFill>
                <a:schemeClr val="tx2"/>
              </a:solidFill>
              <a:cs typeface="Calibri"/>
            </a:endParaRPr>
          </a:p>
          <a:p>
            <a:pPr indent="-228600">
              <a:spcBef>
                <a:spcPts val="1200"/>
              </a:spcBef>
              <a:buFont typeface="Arial" panose="020B0604020202020204" pitchFamily="34" charset="0"/>
              <a:buChar char="•"/>
            </a:pPr>
            <a:r>
              <a:rPr lang="en-US" sz="1000" b="1" dirty="0">
                <a:solidFill>
                  <a:schemeClr val="tx2"/>
                </a:solidFill>
              </a:rPr>
              <a:t>Gain bias:</a:t>
            </a:r>
            <a:r>
              <a:rPr lang="en-US" sz="1000" dirty="0">
                <a:solidFill>
                  <a:schemeClr val="tx2"/>
                </a:solidFill>
              </a:rPr>
              <a:t> if  deep trees -&gt; more weight given to lower splits although features in splits closer to root might  be more important</a:t>
            </a:r>
            <a:endParaRPr lang="en-US" sz="1000" dirty="0">
              <a:solidFill>
                <a:schemeClr val="tx2"/>
              </a:solidFill>
              <a:cs typeface="Calibri"/>
            </a:endParaRPr>
          </a:p>
          <a:p>
            <a:pPr marL="457200" lvl="0" indent="-228600">
              <a:spcBef>
                <a:spcPts val="1200"/>
              </a:spcBef>
              <a:spcAft>
                <a:spcPts val="0"/>
              </a:spcAft>
              <a:buFont typeface="Arial" panose="020B0604020202020204" pitchFamily="34" charset="0"/>
              <a:buChar char="•"/>
            </a:pPr>
            <a:r>
              <a:rPr lang="en-US" sz="1000" b="1" dirty="0">
                <a:solidFill>
                  <a:schemeClr val="tx2"/>
                </a:solidFill>
              </a:rPr>
              <a:t>Alternative </a:t>
            </a:r>
            <a:r>
              <a:rPr lang="en-US" sz="1000" b="1" dirty="0" err="1">
                <a:solidFill>
                  <a:schemeClr val="tx2"/>
                </a:solidFill>
              </a:rPr>
              <a:t>treeshap</a:t>
            </a:r>
            <a:r>
              <a:rPr lang="en-US" sz="1000" b="1" dirty="0">
                <a:solidFill>
                  <a:schemeClr val="tx2"/>
                </a:solidFill>
              </a:rPr>
              <a:t> method</a:t>
            </a:r>
            <a:r>
              <a:rPr lang="en-US" sz="1000" dirty="0">
                <a:solidFill>
                  <a:schemeClr val="tx2"/>
                </a:solidFill>
              </a:rPr>
              <a:t> -&gt; averaging differences in predictions over all possible orderings of features</a:t>
            </a:r>
            <a:endParaRPr lang="en-US" sz="1000" dirty="0">
              <a:solidFill>
                <a:schemeClr val="tx2"/>
              </a:solidFill>
              <a:cs typeface="Calibri"/>
            </a:endParaRPr>
          </a:p>
          <a:p>
            <a:pPr marL="457200" lvl="0" indent="-228600">
              <a:spcBef>
                <a:spcPts val="1200"/>
              </a:spcBef>
              <a:spcAft>
                <a:spcPts val="0"/>
              </a:spcAft>
              <a:buFont typeface="Arial" panose="020B0604020202020204" pitchFamily="34" charset="0"/>
              <a:buChar char="•"/>
            </a:pPr>
            <a:endParaRPr lang="en-US" sz="1000" u="sng" dirty="0">
              <a:solidFill>
                <a:schemeClr val="tx2"/>
              </a:solidFill>
              <a:cs typeface="Calibri"/>
            </a:endParaRPr>
          </a:p>
        </p:txBody>
      </p:sp>
      <p:grpSp>
        <p:nvGrpSpPr>
          <p:cNvPr id="166" name="Group 1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2535"/>
            <a:ext cx="4780320" cy="5156035"/>
            <a:chOff x="5818240" y="-1"/>
            <a:chExt cx="6373761" cy="6874714"/>
          </a:xfrm>
        </p:grpSpPr>
        <p:sp>
          <p:nvSpPr>
            <p:cNvPr id="167" name="Freeform: Shape 1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fik 1" descr="Ein Bild, das Text, Screenshot, Schrift, Reihe enthält.&#10;&#10;Beschreibung automatisch generiert.">
            <a:extLst>
              <a:ext uri="{FF2B5EF4-FFF2-40B4-BE49-F238E27FC236}">
                <a16:creationId xmlns:a16="http://schemas.microsoft.com/office/drawing/2014/main" id="{EA0210F2-8D1E-FBDA-55DB-F651409577CE}"/>
              </a:ext>
            </a:extLst>
          </p:cNvPr>
          <p:cNvPicPr>
            <a:picLocks noChangeAspect="1"/>
          </p:cNvPicPr>
          <p:nvPr/>
        </p:nvPicPr>
        <p:blipFill>
          <a:blip r:embed="rId3"/>
          <a:stretch>
            <a:fillRect/>
          </a:stretch>
        </p:blipFill>
        <p:spPr>
          <a:xfrm>
            <a:off x="5525104" y="1546679"/>
            <a:ext cx="3106674" cy="2663972"/>
          </a:xfrm>
          <a:prstGeom prst="rect">
            <a:avLst/>
          </a:prstGeom>
        </p:spPr>
      </p:pic>
      <p:pic>
        <p:nvPicPr>
          <p:cNvPr id="3" name="Grafik 2" descr="Ein Bild, das Text, Screenshot, Schrift, Zahl enthält.&#10;&#10;Beschreibung automatisch generiert.">
            <a:extLst>
              <a:ext uri="{FF2B5EF4-FFF2-40B4-BE49-F238E27FC236}">
                <a16:creationId xmlns:a16="http://schemas.microsoft.com/office/drawing/2014/main" id="{D6C13D8C-1D3F-5BA2-9C98-063F469C366C}"/>
              </a:ext>
            </a:extLst>
          </p:cNvPr>
          <p:cNvPicPr>
            <a:picLocks noChangeAspect="1"/>
          </p:cNvPicPr>
          <p:nvPr/>
        </p:nvPicPr>
        <p:blipFill>
          <a:blip r:embed="rId4"/>
          <a:stretch>
            <a:fillRect/>
          </a:stretch>
        </p:blipFill>
        <p:spPr>
          <a:xfrm>
            <a:off x="175392" y="3121098"/>
            <a:ext cx="1885950" cy="1901681"/>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Freihand 7">
                <a:extLst>
                  <a:ext uri="{FF2B5EF4-FFF2-40B4-BE49-F238E27FC236}">
                    <a16:creationId xmlns:a16="http://schemas.microsoft.com/office/drawing/2014/main" id="{5F0E2D73-BFB8-6896-3046-7087998352E4}"/>
                  </a:ext>
                </a:extLst>
              </p14:cNvPr>
              <p14:cNvContentPartPr/>
              <p14:nvPr/>
            </p14:nvContentPartPr>
            <p14:xfrm>
              <a:off x="640473" y="3571630"/>
              <a:ext cx="1496047" cy="1098904"/>
            </p14:xfrm>
          </p:contentPart>
        </mc:Choice>
        <mc:Fallback>
          <p:pic>
            <p:nvPicPr>
              <p:cNvPr id="8" name="Freihand 7">
                <a:extLst>
                  <a:ext uri="{FF2B5EF4-FFF2-40B4-BE49-F238E27FC236}">
                    <a16:creationId xmlns:a16="http://schemas.microsoft.com/office/drawing/2014/main" id="{5F0E2D73-BFB8-6896-3046-7087998352E4}"/>
                  </a:ext>
                </a:extLst>
              </p:cNvPr>
              <p:cNvPicPr/>
              <p:nvPr/>
            </p:nvPicPr>
            <p:blipFill>
              <a:blip r:embed="rId6"/>
              <a:stretch>
                <a:fillRect/>
              </a:stretch>
            </p:blipFill>
            <p:spPr>
              <a:xfrm>
                <a:off x="631476" y="3562634"/>
                <a:ext cx="1513681" cy="111653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Freihand 8">
                <a:extLst>
                  <a:ext uri="{FF2B5EF4-FFF2-40B4-BE49-F238E27FC236}">
                    <a16:creationId xmlns:a16="http://schemas.microsoft.com/office/drawing/2014/main" id="{FCBAC261-52D1-7B59-4CBF-113237611163}"/>
                  </a:ext>
                </a:extLst>
              </p14:cNvPr>
              <p14:cNvContentPartPr/>
              <p14:nvPr/>
            </p14:nvContentPartPr>
            <p14:xfrm>
              <a:off x="4148301" y="3315685"/>
              <a:ext cx="9853" cy="9853"/>
            </p14:xfrm>
          </p:contentPart>
        </mc:Choice>
        <mc:Fallback>
          <p:pic>
            <p:nvPicPr>
              <p:cNvPr id="9" name="Freihand 8">
                <a:extLst>
                  <a:ext uri="{FF2B5EF4-FFF2-40B4-BE49-F238E27FC236}">
                    <a16:creationId xmlns:a16="http://schemas.microsoft.com/office/drawing/2014/main" id="{FCBAC261-52D1-7B59-4CBF-113237611163}"/>
                  </a:ext>
                </a:extLst>
              </p:cNvPr>
              <p:cNvPicPr/>
              <p:nvPr/>
            </p:nvPicPr>
            <p:blipFill>
              <a:blip r:embed="rId8"/>
              <a:stretch>
                <a:fillRect/>
              </a:stretch>
            </p:blipFill>
            <p:spPr>
              <a:xfrm>
                <a:off x="3911829" y="3069360"/>
                <a:ext cx="492650" cy="49265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Freihand 10">
                <a:extLst>
                  <a:ext uri="{FF2B5EF4-FFF2-40B4-BE49-F238E27FC236}">
                    <a16:creationId xmlns:a16="http://schemas.microsoft.com/office/drawing/2014/main" id="{1C64DFF3-73EF-FCAF-3DB9-38D47398F24A}"/>
                  </a:ext>
                </a:extLst>
              </p14:cNvPr>
              <p14:cNvContentPartPr/>
              <p14:nvPr/>
            </p14:nvContentPartPr>
            <p14:xfrm>
              <a:off x="2699844" y="4291176"/>
              <a:ext cx="9853" cy="9853"/>
            </p14:xfrm>
          </p:contentPart>
        </mc:Choice>
        <mc:Fallback>
          <p:pic>
            <p:nvPicPr>
              <p:cNvPr id="11" name="Freihand 10">
                <a:extLst>
                  <a:ext uri="{FF2B5EF4-FFF2-40B4-BE49-F238E27FC236}">
                    <a16:creationId xmlns:a16="http://schemas.microsoft.com/office/drawing/2014/main" id="{1C64DFF3-73EF-FCAF-3DB9-38D47398F24A}"/>
                  </a:ext>
                </a:extLst>
              </p:cNvPr>
              <p:cNvPicPr/>
              <p:nvPr/>
            </p:nvPicPr>
            <p:blipFill>
              <a:blip r:embed="rId8"/>
              <a:stretch>
                <a:fillRect/>
              </a:stretch>
            </p:blipFill>
            <p:spPr>
              <a:xfrm>
                <a:off x="2453519" y="4044851"/>
                <a:ext cx="492650" cy="49265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Freihand 11">
                <a:extLst>
                  <a:ext uri="{FF2B5EF4-FFF2-40B4-BE49-F238E27FC236}">
                    <a16:creationId xmlns:a16="http://schemas.microsoft.com/office/drawing/2014/main" id="{957EE489-F7B0-48A0-5EDC-878DB2FFF63B}"/>
                  </a:ext>
                </a:extLst>
              </p14:cNvPr>
              <p14:cNvContentPartPr/>
              <p14:nvPr/>
            </p14:nvContentPartPr>
            <p14:xfrm>
              <a:off x="2887060" y="4606486"/>
              <a:ext cx="9853" cy="9853"/>
            </p14:xfrm>
          </p:contentPart>
        </mc:Choice>
        <mc:Fallback>
          <p:pic>
            <p:nvPicPr>
              <p:cNvPr id="12" name="Freihand 11">
                <a:extLst>
                  <a:ext uri="{FF2B5EF4-FFF2-40B4-BE49-F238E27FC236}">
                    <a16:creationId xmlns:a16="http://schemas.microsoft.com/office/drawing/2014/main" id="{957EE489-F7B0-48A0-5EDC-878DB2FFF63B}"/>
                  </a:ext>
                </a:extLst>
              </p:cNvPr>
              <p:cNvPicPr/>
              <p:nvPr/>
            </p:nvPicPr>
            <p:blipFill>
              <a:blip r:embed="rId8"/>
              <a:stretch>
                <a:fillRect/>
              </a:stretch>
            </p:blipFill>
            <p:spPr>
              <a:xfrm>
                <a:off x="2650588" y="4360161"/>
                <a:ext cx="492650" cy="492650"/>
              </a:xfrm>
              <a:prstGeom prst="rect">
                <a:avLst/>
              </a:prstGeom>
            </p:spPr>
          </p:pic>
        </mc:Fallback>
      </mc:AlternateContent>
      <p:pic>
        <p:nvPicPr>
          <p:cNvPr id="14" name="Grafik 13" descr="Ein Bild, das Text, Screenshot, Schrift, Zahl enthält.&#10;&#10;Beschreibung automatisch generiert.">
            <a:extLst>
              <a:ext uri="{FF2B5EF4-FFF2-40B4-BE49-F238E27FC236}">
                <a16:creationId xmlns:a16="http://schemas.microsoft.com/office/drawing/2014/main" id="{7BDFD731-14B2-A1A2-FA7C-7FDA86C54D5B}"/>
              </a:ext>
            </a:extLst>
          </p:cNvPr>
          <p:cNvPicPr>
            <a:picLocks noChangeAspect="1"/>
          </p:cNvPicPr>
          <p:nvPr/>
        </p:nvPicPr>
        <p:blipFill>
          <a:blip r:embed="rId11"/>
          <a:stretch>
            <a:fillRect/>
          </a:stretch>
        </p:blipFill>
        <p:spPr>
          <a:xfrm>
            <a:off x="2224908" y="3123218"/>
            <a:ext cx="2014045" cy="19910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sp useBgFill="1">
        <p:nvSpPr>
          <p:cNvPr id="146" name="Rectangle 14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5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Google Shape;142;p27"/>
          <p:cNvSpPr txBox="1">
            <a:spLocks noGrp="1"/>
          </p:cNvSpPr>
          <p:nvPr>
            <p:ph type="title"/>
          </p:nvPr>
        </p:nvSpPr>
        <p:spPr>
          <a:xfrm>
            <a:off x="302185" y="-86515"/>
            <a:ext cx="4600516" cy="1090538"/>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2700" kern="1200">
                <a:solidFill>
                  <a:schemeClr val="tx2"/>
                </a:solidFill>
                <a:latin typeface="+mj-lt"/>
                <a:ea typeface="+mj-ea"/>
                <a:cs typeface="+mj-cs"/>
              </a:rPr>
              <a:t>Alternatives for grid search</a:t>
            </a:r>
          </a:p>
        </p:txBody>
      </p:sp>
      <p:sp>
        <p:nvSpPr>
          <p:cNvPr id="143" name="Google Shape;143;p27"/>
          <p:cNvSpPr txBox="1">
            <a:spLocks noGrp="1"/>
          </p:cNvSpPr>
          <p:nvPr>
            <p:ph type="body" idx="1"/>
          </p:nvPr>
        </p:nvSpPr>
        <p:spPr>
          <a:xfrm>
            <a:off x="-2188" y="962370"/>
            <a:ext cx="4522076" cy="3956068"/>
          </a:xfrm>
          <a:prstGeom prst="rect">
            <a:avLst/>
          </a:prstGeom>
        </p:spPr>
        <p:txBody>
          <a:bodyPr spcFirstLastPara="1" vert="horz" lIns="91440" tIns="45720" rIns="91440" bIns="45720" rtlCol="0" anchor="t" anchorCtr="0">
            <a:normAutofit/>
          </a:bodyPr>
          <a:lstStyle/>
          <a:p>
            <a:pPr marL="228600" indent="0">
              <a:buNone/>
            </a:pPr>
            <a:r>
              <a:rPr lang="en-US" sz="1200">
                <a:solidFill>
                  <a:schemeClr val="tx2"/>
                </a:solidFill>
                <a:latin typeface="Arial"/>
                <a:cs typeface="Arial"/>
              </a:rPr>
              <a:t>Grid search: </a:t>
            </a:r>
          </a:p>
          <a:p>
            <a:pPr marL="400050" indent="-171450">
              <a:buChar char="•"/>
            </a:pPr>
            <a:r>
              <a:rPr lang="en-US" sz="1200">
                <a:solidFill>
                  <a:schemeClr val="tx2"/>
                </a:solidFill>
                <a:latin typeface="Arial"/>
                <a:cs typeface="Arial"/>
              </a:rPr>
              <a:t>Good if familiar with parameters</a:t>
            </a:r>
          </a:p>
          <a:p>
            <a:pPr marL="400050" indent="-171450">
              <a:buChar char="•"/>
            </a:pPr>
            <a:r>
              <a:rPr lang="en-US" sz="1200">
                <a:solidFill>
                  <a:schemeClr val="tx2"/>
                </a:solidFill>
                <a:latin typeface="Arial"/>
                <a:cs typeface="Arial"/>
              </a:rPr>
              <a:t>Computationally expensive</a:t>
            </a:r>
          </a:p>
          <a:p>
            <a:pPr marL="400050" indent="-171450">
              <a:buChar char="•"/>
            </a:pPr>
            <a:r>
              <a:rPr lang="en-US" sz="1200">
                <a:solidFill>
                  <a:schemeClr val="tx2"/>
                </a:solidFill>
                <a:latin typeface="Arial"/>
                <a:cs typeface="Arial"/>
              </a:rPr>
              <a:t>Doesn't learn from previous results</a:t>
            </a:r>
          </a:p>
          <a:p>
            <a:pPr marL="228600" indent="0">
              <a:buNone/>
            </a:pPr>
            <a:endParaRPr lang="en-US" sz="1200">
              <a:solidFill>
                <a:schemeClr val="tx2"/>
              </a:solidFill>
              <a:latin typeface="Arial"/>
              <a:cs typeface="Arial"/>
            </a:endParaRPr>
          </a:p>
          <a:p>
            <a:pPr marL="228600" indent="0">
              <a:buNone/>
            </a:pPr>
            <a:r>
              <a:rPr lang="en-US" sz="1200">
                <a:solidFill>
                  <a:schemeClr val="tx2"/>
                </a:solidFill>
                <a:latin typeface="Arial"/>
                <a:cs typeface="Arial"/>
              </a:rPr>
              <a:t>Random search: </a:t>
            </a:r>
            <a:endParaRPr lang="en-US">
              <a:solidFill>
                <a:schemeClr val="tx2"/>
              </a:solidFill>
              <a:latin typeface="Calibri" panose="020F0502020204030204"/>
              <a:cs typeface="Calibri" panose="020F0502020204030204"/>
            </a:endParaRPr>
          </a:p>
          <a:p>
            <a:pPr marL="400050" indent="-171450">
              <a:buChar char="•"/>
            </a:pPr>
            <a:r>
              <a:rPr lang="en-US" sz="1200">
                <a:solidFill>
                  <a:schemeClr val="tx2"/>
                </a:solidFill>
                <a:latin typeface="Arial"/>
                <a:cs typeface="Arial"/>
              </a:rPr>
              <a:t>Distribution of hyperparameters &amp; combinations tested randomly (not all are tested)</a:t>
            </a:r>
            <a:endParaRPr lang="en-US">
              <a:solidFill>
                <a:schemeClr val="tx2"/>
              </a:solidFill>
              <a:cs typeface="Calibri" panose="020F0502020204030204"/>
            </a:endParaRPr>
          </a:p>
          <a:p>
            <a:pPr marL="228600" indent="0">
              <a:buNone/>
            </a:pPr>
            <a:endParaRPr lang="en-US" sz="1200">
              <a:solidFill>
                <a:schemeClr val="tx2"/>
              </a:solidFill>
              <a:latin typeface="Arial"/>
              <a:cs typeface="Arial"/>
            </a:endParaRPr>
          </a:p>
          <a:p>
            <a:pPr marL="228600" indent="0">
              <a:buNone/>
            </a:pPr>
            <a:r>
              <a:rPr lang="en-US" sz="1200">
                <a:solidFill>
                  <a:schemeClr val="tx2"/>
                </a:solidFill>
                <a:latin typeface="Arial"/>
                <a:cs typeface="Arial"/>
              </a:rPr>
              <a:t>Hybrid:</a:t>
            </a:r>
          </a:p>
          <a:p>
            <a:pPr indent="-228600">
              <a:buFont typeface="Arial" panose="020B0604020202020204" pitchFamily="34" charset="0"/>
              <a:buChar char="•"/>
            </a:pPr>
            <a:r>
              <a:rPr lang="en-US" sz="1200">
                <a:solidFill>
                  <a:schemeClr val="tx2"/>
                </a:solidFill>
                <a:latin typeface="Arial"/>
                <a:cs typeface="Arial"/>
              </a:rPr>
              <a:t>Combination of both</a:t>
            </a:r>
          </a:p>
          <a:p>
            <a:pPr indent="-228600">
              <a:buFont typeface="Arial" panose="020B0604020202020204" pitchFamily="34" charset="0"/>
              <a:buChar char="•"/>
            </a:pPr>
            <a:r>
              <a:rPr lang="en-US" sz="1200">
                <a:solidFill>
                  <a:schemeClr val="tx2"/>
                </a:solidFill>
                <a:latin typeface="Arial"/>
                <a:cs typeface="Arial"/>
              </a:rPr>
              <a:t>Start with random search to find the most promising range, set up a fine grained grid in this range and test all combinations</a:t>
            </a:r>
            <a:endParaRPr lang="en-US">
              <a:solidFill>
                <a:schemeClr val="tx2"/>
              </a:solidFill>
            </a:endParaRPr>
          </a:p>
          <a:p>
            <a:pPr marL="228600" lvl="0" indent="0">
              <a:spcBef>
                <a:spcPts val="0"/>
              </a:spcBef>
              <a:spcAft>
                <a:spcPts val="0"/>
              </a:spcAft>
              <a:buSzPts val="1800"/>
              <a:buNone/>
            </a:pPr>
            <a:endParaRPr lang="en-US" sz="1100">
              <a:solidFill>
                <a:schemeClr val="tx2"/>
              </a:solidFill>
              <a:cs typeface="Calibri"/>
            </a:endParaRPr>
          </a:p>
          <a:p>
            <a:pPr marL="457200" lvl="0" indent="-228600">
              <a:spcBef>
                <a:spcPts val="0"/>
              </a:spcBef>
              <a:spcAft>
                <a:spcPts val="0"/>
              </a:spcAft>
              <a:buSzPts val="1800"/>
              <a:buFont typeface="Arial" panose="020B0604020202020204" pitchFamily="34" charset="0"/>
              <a:buChar char="•"/>
            </a:pPr>
            <a:endParaRPr lang="en-US" sz="1100">
              <a:solidFill>
                <a:schemeClr val="tx2"/>
              </a:solidFill>
            </a:endParaRPr>
          </a:p>
          <a:p>
            <a:pPr marL="0" lvl="0" indent="-228600">
              <a:spcBef>
                <a:spcPts val="1200"/>
              </a:spcBef>
              <a:spcAft>
                <a:spcPts val="1200"/>
              </a:spcAft>
              <a:buFont typeface="Arial" panose="020B0604020202020204" pitchFamily="34" charset="0"/>
              <a:buChar char="•"/>
            </a:pPr>
            <a:endParaRPr lang="en-US" sz="1100">
              <a:solidFill>
                <a:schemeClr val="tx2"/>
              </a:solidFill>
            </a:endParaRPr>
          </a:p>
        </p:txBody>
      </p:sp>
      <p:grpSp>
        <p:nvGrpSpPr>
          <p:cNvPr id="153" name="Group 15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3680" y="-12535"/>
            <a:ext cx="4780320" cy="5156035"/>
            <a:chOff x="5818240" y="-1"/>
            <a:chExt cx="6373761" cy="6874714"/>
          </a:xfrm>
        </p:grpSpPr>
        <p:sp>
          <p:nvSpPr>
            <p:cNvPr id="154" name="Freeform: Shape 15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Shape 15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4" name="Google Shape;144;p27"/>
          <p:cNvPicPr preferRelativeResize="0"/>
          <p:nvPr/>
        </p:nvPicPr>
        <p:blipFill>
          <a:blip r:embed="rId3"/>
          <a:stretch>
            <a:fillRect/>
          </a:stretch>
        </p:blipFill>
        <p:spPr>
          <a:xfrm>
            <a:off x="5585910" y="1660419"/>
            <a:ext cx="3253212" cy="1704474"/>
          </a:xfrm>
          <a:prstGeom prst="rect">
            <a:avLst/>
          </a:prstGeom>
          <a:noFill/>
        </p:spPr>
      </p:pic>
      <p:sp>
        <p:nvSpPr>
          <p:cNvPr id="2" name="Textfeld 1">
            <a:extLst>
              <a:ext uri="{FF2B5EF4-FFF2-40B4-BE49-F238E27FC236}">
                <a16:creationId xmlns:a16="http://schemas.microsoft.com/office/drawing/2014/main" id="{250C0B53-B48E-39D2-7205-95CE699C286D}"/>
              </a:ext>
            </a:extLst>
          </p:cNvPr>
          <p:cNvSpPr txBox="1"/>
          <p:nvPr/>
        </p:nvSpPr>
        <p:spPr>
          <a:xfrm>
            <a:off x="5548923" y="3365499"/>
            <a:ext cx="3428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chemeClr val="bg2">
                    <a:lumMod val="75000"/>
                  </a:schemeClr>
                </a:solidFill>
              </a:rPr>
              <a:t>image source https://miro.medium.com/v2/1*ZTlQm_WRcrNqL-nLnx6GJA.png</a:t>
            </a:r>
            <a:endParaRPr lang="de-DE" sz="900">
              <a:solidFill>
                <a:schemeClr val="bg2">
                  <a:lumMod val="75000"/>
                </a:schemeClr>
              </a:solidFill>
            </a:endParaRPr>
          </a:p>
        </p:txBody>
      </p:sp>
      <p:pic>
        <p:nvPicPr>
          <p:cNvPr id="3" name="Grafik 2" descr="Ein Bild, das Text, Handschrift, Diagramm, Reihe enthält.&#10;&#10;Beschreibung automatisch generiert.">
            <a:extLst>
              <a:ext uri="{FF2B5EF4-FFF2-40B4-BE49-F238E27FC236}">
                <a16:creationId xmlns:a16="http://schemas.microsoft.com/office/drawing/2014/main" id="{08E7188B-B0C1-4AF5-3788-7EE8ECCF3A17}"/>
              </a:ext>
            </a:extLst>
          </p:cNvPr>
          <p:cNvPicPr>
            <a:picLocks noChangeAspect="1"/>
          </p:cNvPicPr>
          <p:nvPr/>
        </p:nvPicPr>
        <p:blipFill>
          <a:blip r:embed="rId4"/>
          <a:stretch>
            <a:fillRect/>
          </a:stretch>
        </p:blipFill>
        <p:spPr>
          <a:xfrm>
            <a:off x="235744" y="3551861"/>
            <a:ext cx="2743200" cy="1218747"/>
          </a:xfrm>
          <a:prstGeom prst="rect">
            <a:avLst/>
          </a:prstGeom>
        </p:spPr>
      </p:pic>
      <p:sp>
        <p:nvSpPr>
          <p:cNvPr id="4" name="Textfeld 3">
            <a:extLst>
              <a:ext uri="{FF2B5EF4-FFF2-40B4-BE49-F238E27FC236}">
                <a16:creationId xmlns:a16="http://schemas.microsoft.com/office/drawing/2014/main" id="{59DAEA94-F8FA-4633-E968-FE933D6ACD5C}"/>
              </a:ext>
            </a:extLst>
          </p:cNvPr>
          <p:cNvSpPr txBox="1"/>
          <p:nvPr/>
        </p:nvSpPr>
        <p:spPr>
          <a:xfrm>
            <a:off x="155391" y="4693046"/>
            <a:ext cx="3428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chemeClr val="bg2">
                    <a:lumMod val="75000"/>
                  </a:schemeClr>
                </a:solidFill>
              </a:rPr>
              <a:t>image source https://miro.medium.com/v2/resize:fit:1400/1*OM-G422s32hcu9SyYDYtww.png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8"/>
        <p:cNvGrpSpPr/>
        <p:nvPr/>
      </p:nvGrpSpPr>
      <p:grpSpPr>
        <a:xfrm>
          <a:off x="0" y="0"/>
          <a:ext cx="0" cy="0"/>
          <a:chOff x="0" y="0"/>
          <a:chExt cx="0" cy="0"/>
        </a:xfrm>
      </p:grpSpPr>
      <p:sp useBgFill="1">
        <p:nvSpPr>
          <p:cNvPr id="164" name="Rectangle 155">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5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0948"/>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1" name="Google Shape;151;p28"/>
          <p:cNvPicPr preferRelativeResize="0"/>
          <p:nvPr/>
        </p:nvPicPr>
        <p:blipFill rotWithShape="1">
          <a:blip r:embed="rId3"/>
          <a:srcRect l="1738"/>
          <a:stretch/>
        </p:blipFill>
        <p:spPr>
          <a:xfrm>
            <a:off x="141595" y="954401"/>
            <a:ext cx="4432745" cy="3234112"/>
          </a:xfrm>
          <a:prstGeom prst="rect">
            <a:avLst/>
          </a:prstGeom>
          <a:noFill/>
        </p:spPr>
      </p:pic>
      <p:sp useBgFill="1">
        <p:nvSpPr>
          <p:cNvPr id="166" name="Rectangle 15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291441"/>
            <a:ext cx="3163824" cy="339042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8"/>
          <p:cNvSpPr txBox="1">
            <a:spLocks noGrp="1"/>
          </p:cNvSpPr>
          <p:nvPr>
            <p:ph type="body" idx="1"/>
          </p:nvPr>
        </p:nvSpPr>
        <p:spPr>
          <a:xfrm>
            <a:off x="4835488" y="577772"/>
            <a:ext cx="4310706" cy="4307898"/>
          </a:xfrm>
          <a:prstGeom prst="rect">
            <a:avLst/>
          </a:prstGeom>
          <a:solidFill>
            <a:schemeClr val="bg1"/>
          </a:solidFill>
        </p:spPr>
        <p:txBody>
          <a:bodyPr spcFirstLastPara="1" vert="horz" wrap="square" lIns="91440" tIns="45720" rIns="91440" bIns="45720" rtlCol="0" anchor="ctr" anchorCtr="0">
            <a:noAutofit/>
          </a:bodyPr>
          <a:lstStyle/>
          <a:p>
            <a:pPr indent="-228600">
              <a:buSzPct val="100000"/>
              <a:buFont typeface="Arial" panose="020B0604020202020204" pitchFamily="34" charset="0"/>
              <a:buChar char="•"/>
            </a:pPr>
            <a:r>
              <a:rPr lang="en-US" sz="1400">
                <a:latin typeface="Arial"/>
                <a:cs typeface="Arial"/>
              </a:rPr>
              <a:t>Prior to modeling with dimensionality reduction for example PCA</a:t>
            </a:r>
          </a:p>
          <a:p>
            <a:pPr indent="-228600">
              <a:buSzPct val="100000"/>
              <a:buFont typeface="Arial" panose="020B0604020202020204" pitchFamily="34" charset="0"/>
              <a:buChar char="•"/>
            </a:pPr>
            <a:r>
              <a:rPr lang="en-US" sz="1400" b="1">
                <a:latin typeface="Arial"/>
                <a:cs typeface="Arial"/>
              </a:rPr>
              <a:t>Genetic algorithms:</a:t>
            </a:r>
          </a:p>
          <a:p>
            <a:pPr marL="914400" lvl="1" indent="-228600">
              <a:spcBef>
                <a:spcPts val="0"/>
              </a:spcBef>
              <a:spcAft>
                <a:spcPts val="0"/>
              </a:spcAft>
              <a:buSzPct val="100000"/>
              <a:buFont typeface="Arial" panose="020B0604020202020204" pitchFamily="34" charset="0"/>
              <a:buChar char="•"/>
            </a:pPr>
            <a:endParaRPr lang="en-US" sz="1400">
              <a:latin typeface="Arial"/>
              <a:cs typeface="Arial"/>
            </a:endParaRPr>
          </a:p>
          <a:p>
            <a:pPr marL="685800" lvl="1" indent="0">
              <a:buSzPct val="100000"/>
              <a:buNone/>
            </a:pPr>
            <a:r>
              <a:rPr lang="en-US" sz="1400">
                <a:latin typeface="Consolas"/>
                <a:cs typeface="Arial"/>
              </a:rPr>
              <a:t>START</a:t>
            </a:r>
          </a:p>
          <a:p>
            <a:pPr marL="685800" lvl="1" indent="0">
              <a:buNone/>
            </a:pPr>
            <a:r>
              <a:rPr lang="en-US" sz="1400">
                <a:latin typeface="Consolas"/>
                <a:cs typeface="Arial"/>
              </a:rPr>
              <a:t>Generate the initial population</a:t>
            </a:r>
          </a:p>
          <a:p>
            <a:pPr marL="685800" lvl="1" indent="0">
              <a:buNone/>
            </a:pPr>
            <a:r>
              <a:rPr lang="en-US" sz="1400">
                <a:latin typeface="Consolas"/>
                <a:cs typeface="Arial"/>
              </a:rPr>
              <a:t>Compute fitness</a:t>
            </a:r>
          </a:p>
          <a:p>
            <a:pPr marL="685800" lvl="1" indent="0">
              <a:buNone/>
            </a:pPr>
            <a:r>
              <a:rPr lang="en-US" sz="1400">
                <a:latin typeface="Consolas"/>
                <a:cs typeface="Arial"/>
              </a:rPr>
              <a:t>REPEAT</a:t>
            </a:r>
          </a:p>
          <a:p>
            <a:pPr marL="685800" lvl="1" indent="0">
              <a:buNone/>
            </a:pPr>
            <a:r>
              <a:rPr lang="en-US" sz="1400">
                <a:latin typeface="Consolas"/>
                <a:cs typeface="Arial"/>
              </a:rPr>
              <a:t>    Selection</a:t>
            </a:r>
          </a:p>
          <a:p>
            <a:pPr marL="685800" lvl="1" indent="0">
              <a:buNone/>
            </a:pPr>
            <a:r>
              <a:rPr lang="en-US" sz="1400">
                <a:latin typeface="Consolas"/>
                <a:cs typeface="Arial"/>
              </a:rPr>
              <a:t>    Crossover</a:t>
            </a:r>
          </a:p>
          <a:p>
            <a:pPr marL="685800" lvl="1" indent="0">
              <a:buNone/>
            </a:pPr>
            <a:r>
              <a:rPr lang="en-US" sz="1400">
                <a:latin typeface="Consolas"/>
                <a:cs typeface="Arial"/>
              </a:rPr>
              <a:t>    Mutation</a:t>
            </a:r>
          </a:p>
          <a:p>
            <a:pPr marL="685800" lvl="1" indent="0">
              <a:buNone/>
            </a:pPr>
            <a:r>
              <a:rPr lang="en-US" sz="1400">
                <a:latin typeface="Consolas"/>
                <a:cs typeface="Arial"/>
              </a:rPr>
              <a:t>    Compute fitness</a:t>
            </a:r>
          </a:p>
          <a:p>
            <a:pPr marL="685800" lvl="1" indent="0">
              <a:buNone/>
            </a:pPr>
            <a:r>
              <a:rPr lang="en-US" sz="1400">
                <a:latin typeface="Consolas"/>
                <a:cs typeface="Arial"/>
              </a:rPr>
              <a:t>UNTIL population has converged</a:t>
            </a:r>
          </a:p>
          <a:p>
            <a:pPr marL="685800" lvl="1" indent="0">
              <a:spcBef>
                <a:spcPts val="0"/>
              </a:spcBef>
              <a:spcAft>
                <a:spcPts val="0"/>
              </a:spcAft>
              <a:buNone/>
            </a:pPr>
            <a:r>
              <a:rPr lang="en-US" sz="1400">
                <a:latin typeface="Consolas"/>
                <a:cs typeface="Arial"/>
              </a:rPr>
              <a:t>STOP</a:t>
            </a:r>
            <a:endParaRPr lang="en-US">
              <a:latin typeface="Consolas"/>
              <a:cs typeface="Calibri" panose="020F0502020204030204"/>
            </a:endParaRPr>
          </a:p>
          <a:p>
            <a:pPr marL="914400" lvl="1" indent="-228600">
              <a:spcBef>
                <a:spcPts val="0"/>
              </a:spcBef>
              <a:spcAft>
                <a:spcPts val="0"/>
              </a:spcAft>
              <a:buSzPct val="100000"/>
              <a:buFont typeface="Arial" panose="020B0604020202020204" pitchFamily="34" charset="0"/>
              <a:buChar char="•"/>
            </a:pPr>
            <a:endParaRPr lang="en-US" sz="1400">
              <a:latin typeface="Arial"/>
              <a:cs typeface="Arial"/>
            </a:endParaRPr>
          </a:p>
          <a:p>
            <a:pPr marL="914400" lvl="1" indent="-228600">
              <a:spcBef>
                <a:spcPts val="0"/>
              </a:spcBef>
              <a:spcAft>
                <a:spcPts val="0"/>
              </a:spcAft>
              <a:buSzPct val="100000"/>
              <a:buFont typeface="Arial" panose="020B0604020202020204" pitchFamily="34" charset="0"/>
              <a:buChar char="•"/>
            </a:pPr>
            <a:endParaRPr lang="en-US" sz="700"/>
          </a:p>
        </p:txBody>
      </p:sp>
      <p:sp>
        <p:nvSpPr>
          <p:cNvPr id="2" name="Textfeld 1">
            <a:extLst>
              <a:ext uri="{FF2B5EF4-FFF2-40B4-BE49-F238E27FC236}">
                <a16:creationId xmlns:a16="http://schemas.microsoft.com/office/drawing/2014/main" id="{D3B8C60D-51B8-70A6-742D-F432DAB57192}"/>
              </a:ext>
            </a:extLst>
          </p:cNvPr>
          <p:cNvSpPr txBox="1"/>
          <p:nvPr/>
        </p:nvSpPr>
        <p:spPr>
          <a:xfrm>
            <a:off x="-610578" y="4811345"/>
            <a:ext cx="4650153" cy="9064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a:lnSpc>
                <a:spcPct val="90000"/>
              </a:lnSpc>
            </a:pPr>
            <a:r>
              <a:rPr lang="en-US" sz="700">
                <a:solidFill>
                  <a:schemeClr val="bg2">
                    <a:lumMod val="75000"/>
                  </a:schemeClr>
                </a:solidFill>
              </a:rPr>
              <a:t>Image source </a:t>
            </a:r>
            <a:r>
              <a:rPr lang="en-US" sz="700" u="sng">
                <a:solidFill>
                  <a:schemeClr val="bg2">
                    <a:lumMod val="75000"/>
                  </a:schemeClr>
                </a:solidFill>
                <a:hlinkClick r:id="rId4">
                  <a:extLst>
                    <a:ext uri="{A12FA001-AC4F-418D-AE19-62706E023703}">
                      <ahyp:hlinkClr xmlns:ahyp="http://schemas.microsoft.com/office/drawing/2018/hyperlinkcolor" val="tx"/>
                    </a:ext>
                  </a:extLst>
                </a:hlinkClick>
              </a:rPr>
              <a:t>https://towardsdatascience.com/introduction-to-genetic-algorithms-including-example-code-e396e98d8bf3</a:t>
            </a:r>
            <a:endParaRPr lang="en-US" sz="700">
              <a:solidFill>
                <a:schemeClr val="bg2">
                  <a:lumMod val="75000"/>
                </a:schemeClr>
              </a:solidFill>
              <a:hlinkClick r:id="rId4">
                <a:extLst>
                  <a:ext uri="{A12FA001-AC4F-418D-AE19-62706E023703}">
                    <ahyp:hlinkClr xmlns:ahyp="http://schemas.microsoft.com/office/drawing/2018/hyperlinkcolor" val="tx"/>
                  </a:ext>
                </a:extLst>
              </a:hlinkClick>
            </a:endParaRPr>
          </a:p>
          <a:p>
            <a:pPr marL="914400" indent="-228600">
              <a:lnSpc>
                <a:spcPct val="90000"/>
              </a:lnSpc>
              <a:spcBef>
                <a:spcPts val="1200"/>
              </a:spcBef>
              <a:spcAft>
                <a:spcPts val="1200"/>
              </a:spcAft>
              <a:buFont typeface="Arial,Sans-Serif"/>
              <a:buChar char="•"/>
            </a:pPr>
            <a:endParaRPr lang="en-US" sz="700"/>
          </a:p>
          <a:p>
            <a:pPr algn="l"/>
            <a:endParaRPr lang="de-DE"/>
          </a:p>
        </p:txBody>
      </p:sp>
      <p:sp>
        <p:nvSpPr>
          <p:cNvPr id="3" name="Textfeld 2">
            <a:extLst>
              <a:ext uri="{FF2B5EF4-FFF2-40B4-BE49-F238E27FC236}">
                <a16:creationId xmlns:a16="http://schemas.microsoft.com/office/drawing/2014/main" id="{8C000F5E-60BE-F47C-E4A3-09F73345ECB0}"/>
              </a:ext>
            </a:extLst>
          </p:cNvPr>
          <p:cNvSpPr txBox="1"/>
          <p:nvPr/>
        </p:nvSpPr>
        <p:spPr>
          <a:xfrm>
            <a:off x="-610577" y="4020039"/>
            <a:ext cx="7375768" cy="9725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71550" lvl="1" indent="-285750">
              <a:lnSpc>
                <a:spcPct val="90000"/>
              </a:lnSpc>
              <a:buChar char="•"/>
            </a:pPr>
            <a:r>
              <a:rPr lang="en-US" sz="1200"/>
              <a:t>Illustrated is a population with individuals</a:t>
            </a:r>
            <a:endParaRPr lang="de-DE" sz="1200"/>
          </a:p>
          <a:p>
            <a:pPr marL="971550" lvl="1" indent="-285750">
              <a:lnSpc>
                <a:spcPct val="90000"/>
              </a:lnSpc>
              <a:buChar char="•"/>
            </a:pPr>
            <a:r>
              <a:rPr lang="en-US" sz="1200"/>
              <a:t>Selection: select the individuals with strongest fitness</a:t>
            </a:r>
          </a:p>
          <a:p>
            <a:pPr marL="971550" lvl="1" indent="-285750">
              <a:lnSpc>
                <a:spcPct val="90000"/>
              </a:lnSpc>
              <a:buChar char="•"/>
            </a:pPr>
            <a:r>
              <a:rPr lang="en-US" sz="1200"/>
              <a:t>Among these apply genetic operator such as cross over (illustrated right) Or mutations</a:t>
            </a:r>
          </a:p>
          <a:p>
            <a:pPr marL="971550" lvl="1" indent="-285750">
              <a:lnSpc>
                <a:spcPct val="90000"/>
              </a:lnSpc>
              <a:buChar char="•"/>
            </a:pPr>
            <a:r>
              <a:rPr lang="en-US" sz="1200"/>
              <a:t>-&gt; Generated a new generation</a:t>
            </a:r>
          </a:p>
          <a:p>
            <a:pPr algn="l"/>
            <a:endParaRPr lang="de-DE"/>
          </a:p>
        </p:txBody>
      </p:sp>
      <p:sp>
        <p:nvSpPr>
          <p:cNvPr id="149" name="Google Shape;149;p28"/>
          <p:cNvSpPr txBox="1">
            <a:spLocks noGrp="1"/>
          </p:cNvSpPr>
          <p:nvPr>
            <p:ph type="title"/>
          </p:nvPr>
        </p:nvSpPr>
        <p:spPr>
          <a:xfrm>
            <a:off x="322326" y="308610"/>
            <a:ext cx="8401050" cy="829818"/>
          </a:xfrm>
          <a:prstGeom prst="rect">
            <a:avLst/>
          </a:prstGeom>
        </p:spPr>
        <p:txBody>
          <a:bodyPr spcFirstLastPara="1" vert="horz" lIns="91440" tIns="45720" rIns="91440" bIns="45720" rtlCol="0" anchor="ctr" anchorCtr="0">
            <a:normAutofit/>
          </a:bodyPr>
          <a:lstStyle/>
          <a:p>
            <a:pPr>
              <a:spcBef>
                <a:spcPct val="0"/>
              </a:spcBef>
            </a:pPr>
            <a:r>
              <a:rPr lang="en-US" sz="2700"/>
              <a:t>Alternatives for feature selection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lls of blueprints">
            <a:extLst>
              <a:ext uri="{FF2B5EF4-FFF2-40B4-BE49-F238E27FC236}">
                <a16:creationId xmlns:a16="http://schemas.microsoft.com/office/drawing/2014/main" id="{AFFD0107-9876-6F1F-C530-A3C7B6DA3D51}"/>
              </a:ext>
            </a:extLst>
          </p:cNvPr>
          <p:cNvPicPr>
            <a:picLocks noChangeAspect="1"/>
          </p:cNvPicPr>
          <p:nvPr/>
        </p:nvPicPr>
        <p:blipFill rotWithShape="1">
          <a:blip r:embed="rId2"/>
          <a:srcRect l="6969" t="106" r="8746" b="-3"/>
          <a:stretch/>
        </p:blipFill>
        <p:spPr>
          <a:xfrm>
            <a:off x="2642616" y="10"/>
            <a:ext cx="6501384" cy="51434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8DA55A9-A75D-F2A1-CE2A-D1931DD06CAD}"/>
              </a:ext>
            </a:extLst>
          </p:cNvPr>
          <p:cNvSpPr>
            <a:spLocks noGrp="1"/>
          </p:cNvSpPr>
          <p:nvPr>
            <p:ph type="title"/>
          </p:nvPr>
        </p:nvSpPr>
        <p:spPr>
          <a:xfrm>
            <a:off x="260793" y="665925"/>
            <a:ext cx="5323058" cy="1025639"/>
          </a:xfrm>
        </p:spPr>
        <p:txBody>
          <a:bodyPr vert="horz" lIns="91440" tIns="45720" rIns="91440" bIns="45720" rtlCol="0" anchor="b">
            <a:normAutofit fontScale="90000"/>
          </a:bodyPr>
          <a:lstStyle/>
          <a:p>
            <a:pPr>
              <a:spcBef>
                <a:spcPct val="0"/>
              </a:spcBef>
            </a:pPr>
            <a:r>
              <a:rPr lang="en-US" sz="3600"/>
              <a:t>Project documentation</a:t>
            </a:r>
            <a:br>
              <a:rPr lang="en-US" sz="3600"/>
            </a:br>
            <a:endParaRPr lang="en-US" sz="3600"/>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fik 5" descr="Ein Bild, das Text, Screenshot, Schrift, Zahl enthält.&#10;&#10;Beschreibung automatisch generiert.">
            <a:extLst>
              <a:ext uri="{FF2B5EF4-FFF2-40B4-BE49-F238E27FC236}">
                <a16:creationId xmlns:a16="http://schemas.microsoft.com/office/drawing/2014/main" id="{CAC30B97-C0C7-C5B3-28D4-4770F564730F}"/>
              </a:ext>
            </a:extLst>
          </p:cNvPr>
          <p:cNvPicPr>
            <a:picLocks noChangeAspect="1"/>
          </p:cNvPicPr>
          <p:nvPr/>
        </p:nvPicPr>
        <p:blipFill>
          <a:blip r:embed="rId3"/>
          <a:stretch>
            <a:fillRect/>
          </a:stretch>
        </p:blipFill>
        <p:spPr>
          <a:xfrm>
            <a:off x="108437" y="1611549"/>
            <a:ext cx="3661507" cy="2589596"/>
          </a:xfrm>
          <a:prstGeom prst="rect">
            <a:avLst/>
          </a:prstGeom>
        </p:spPr>
      </p:pic>
      <p:sp>
        <p:nvSpPr>
          <p:cNvPr id="7" name="Textfeld 6">
            <a:extLst>
              <a:ext uri="{FF2B5EF4-FFF2-40B4-BE49-F238E27FC236}">
                <a16:creationId xmlns:a16="http://schemas.microsoft.com/office/drawing/2014/main" id="{8C633537-2B53-B068-83B7-2A600F1B3403}"/>
              </a:ext>
            </a:extLst>
          </p:cNvPr>
          <p:cNvSpPr txBox="1"/>
          <p:nvPr/>
        </p:nvSpPr>
        <p:spPr>
          <a:xfrm>
            <a:off x="3888153" y="2007577"/>
            <a:ext cx="294542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de-DE"/>
              <a:t>Code in R </a:t>
            </a:r>
            <a:r>
              <a:rPr lang="de-DE" err="1"/>
              <a:t>Markdown</a:t>
            </a:r>
            <a:r>
              <a:rPr lang="de-DE"/>
              <a:t> </a:t>
            </a:r>
          </a:p>
          <a:p>
            <a:pPr marL="285750" indent="-285750">
              <a:buChar char="•"/>
            </a:pPr>
            <a:r>
              <a:rPr lang="de-DE"/>
              <a:t>Self-</a:t>
            </a:r>
            <a:r>
              <a:rPr lang="de-DE" err="1"/>
              <a:t>contained</a:t>
            </a:r>
            <a:r>
              <a:rPr lang="de-DE"/>
              <a:t> .</a:t>
            </a:r>
            <a:r>
              <a:rPr lang="de-DE" err="1"/>
              <a:t>html</a:t>
            </a:r>
            <a:r>
              <a:rPr lang="de-DE"/>
              <a:t> </a:t>
            </a:r>
            <a:r>
              <a:rPr lang="de-DE" err="1"/>
              <a:t>report</a:t>
            </a:r>
            <a:endParaRPr lang="de-DE"/>
          </a:p>
          <a:p>
            <a:pPr marL="285750" indent="-285750">
              <a:buChar char="•"/>
            </a:pPr>
            <a:r>
              <a:rPr lang="de-DE"/>
              <a:t>Models </a:t>
            </a:r>
            <a:r>
              <a:rPr lang="de-DE" err="1"/>
              <a:t>saved</a:t>
            </a:r>
            <a:r>
              <a:rPr lang="de-DE"/>
              <a:t> </a:t>
            </a:r>
            <a:r>
              <a:rPr lang="de-DE" err="1"/>
              <a:t>as</a:t>
            </a:r>
            <a:r>
              <a:rPr lang="de-DE"/>
              <a:t> .</a:t>
            </a:r>
            <a:r>
              <a:rPr lang="de-DE" err="1"/>
              <a:t>rds</a:t>
            </a:r>
            <a:r>
              <a:rPr lang="de-DE"/>
              <a:t> </a:t>
            </a:r>
            <a:r>
              <a:rPr lang="de-DE" err="1"/>
              <a:t>objects</a:t>
            </a:r>
            <a:endParaRPr lang="de-DE"/>
          </a:p>
        </p:txBody>
      </p:sp>
    </p:spTree>
    <p:extLst>
      <p:ext uri="{BB962C8B-B14F-4D97-AF65-F5344CB8AC3E}">
        <p14:creationId xmlns:p14="http://schemas.microsoft.com/office/powerpoint/2010/main" val="38497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262725" y="249075"/>
            <a:ext cx="3700200" cy="572700"/>
          </a:xfrm>
          <a:prstGeom prst="rect">
            <a:avLst/>
          </a:prstGeom>
        </p:spPr>
        <p:txBody>
          <a:bodyPr spcFirstLastPara="1" vert="horz" wrap="square" lIns="91425" tIns="91425" rIns="91425" bIns="91425" rtlCol="0" anchor="t" anchorCtr="0">
            <a:noAutofit/>
          </a:bodyPr>
          <a:lstStyle/>
          <a:p>
            <a:pPr algn="ctr"/>
            <a:r>
              <a:rPr lang="de" sz="1800" b="1">
                <a:latin typeface="Arial"/>
                <a:cs typeface="Arial"/>
              </a:rPr>
              <a:t>Same </a:t>
            </a:r>
            <a:r>
              <a:rPr lang="de" sz="1800" b="1" err="1">
                <a:latin typeface="Arial"/>
                <a:cs typeface="Arial"/>
              </a:rPr>
              <a:t>method</a:t>
            </a:r>
            <a:r>
              <a:rPr lang="de" sz="1800" b="1">
                <a:latin typeface="Arial"/>
                <a:cs typeface="Arial"/>
              </a:rPr>
              <a:t> </a:t>
            </a:r>
            <a:r>
              <a:rPr lang="de" sz="1800" b="1" err="1">
                <a:latin typeface="Arial"/>
                <a:cs typeface="Arial"/>
              </a:rPr>
              <a:t>applied</a:t>
            </a:r>
            <a:r>
              <a:rPr lang="de" sz="1800" b="1">
                <a:latin typeface="Arial"/>
                <a:cs typeface="Arial"/>
              </a:rPr>
              <a:t> </a:t>
            </a:r>
            <a:r>
              <a:rPr lang="de" sz="1800" b="1" err="1">
                <a:latin typeface="Arial"/>
                <a:cs typeface="Arial"/>
              </a:rPr>
              <a:t>to</a:t>
            </a:r>
            <a:r>
              <a:rPr lang="de" sz="1800" b="1">
                <a:latin typeface="Arial"/>
                <a:cs typeface="Arial"/>
              </a:rPr>
              <a:t> </a:t>
            </a:r>
            <a:r>
              <a:rPr lang="de" sz="1800" b="1" err="1">
                <a:latin typeface="Arial"/>
                <a:cs typeface="Arial"/>
              </a:rPr>
              <a:t>biomarker</a:t>
            </a:r>
            <a:r>
              <a:rPr lang="de" sz="1800" b="1">
                <a:latin typeface="Arial"/>
                <a:cs typeface="Arial"/>
              </a:rPr>
              <a:t> </a:t>
            </a:r>
            <a:r>
              <a:rPr lang="de" sz="1800" b="1" err="1">
                <a:latin typeface="Arial"/>
                <a:cs typeface="Arial"/>
              </a:rPr>
              <a:t>detection</a:t>
            </a:r>
            <a:r>
              <a:rPr lang="de" sz="1800" b="1">
                <a:latin typeface="Arial"/>
                <a:cs typeface="Arial"/>
              </a:rPr>
              <a:t> </a:t>
            </a:r>
            <a:endParaRPr lang="de-DE" sz="1800" b="1">
              <a:latin typeface="Arial"/>
              <a:cs typeface="Arial"/>
            </a:endParaRPr>
          </a:p>
        </p:txBody>
      </p:sp>
      <p:sp>
        <p:nvSpPr>
          <p:cNvPr id="163" name="Google Shape;163;p30"/>
          <p:cNvSpPr txBox="1">
            <a:spLocks noGrp="1"/>
          </p:cNvSpPr>
          <p:nvPr>
            <p:ph type="body" idx="1"/>
          </p:nvPr>
        </p:nvSpPr>
        <p:spPr>
          <a:xfrm>
            <a:off x="154950" y="1289600"/>
            <a:ext cx="3999900" cy="3416400"/>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buChar char="•"/>
            </a:pPr>
            <a:r>
              <a:rPr lang="en-GB" err="1">
                <a:latin typeface="Arial"/>
                <a:cs typeface="Calibri" panose="020F0502020204030204"/>
              </a:rPr>
              <a:t>Xgboost</a:t>
            </a:r>
            <a:r>
              <a:rPr lang="en-GB">
                <a:latin typeface="Arial"/>
                <a:cs typeface="Calibri" panose="020F0502020204030204"/>
              </a:rPr>
              <a:t> to classify Parkinson's patients from healthy controls </a:t>
            </a:r>
            <a:endParaRPr lang="de-DE"/>
          </a:p>
          <a:p>
            <a:pPr marL="285750" indent="-285750">
              <a:spcAft>
                <a:spcPts val="1200"/>
              </a:spcAft>
              <a:buChar char="•"/>
            </a:pPr>
            <a:r>
              <a:rPr lang="en-GB">
                <a:latin typeface="Arial"/>
                <a:cs typeface="Calibri" panose="020F0502020204030204"/>
              </a:rPr>
              <a:t>Based on protein expression data of post-mortem brain tissue</a:t>
            </a:r>
          </a:p>
          <a:p>
            <a:pPr marL="285750" indent="-285750">
              <a:spcAft>
                <a:spcPts val="1200"/>
              </a:spcAft>
              <a:buChar char="•"/>
            </a:pPr>
            <a:r>
              <a:rPr lang="en-GB">
                <a:latin typeface="Arial"/>
                <a:cs typeface="Calibri" panose="020F0502020204030204"/>
              </a:rPr>
              <a:t>Balanced dataset</a:t>
            </a:r>
          </a:p>
          <a:p>
            <a:pPr marL="285750" indent="-285750">
              <a:spcAft>
                <a:spcPts val="1200"/>
              </a:spcAft>
              <a:buChar char="•"/>
            </a:pPr>
            <a:r>
              <a:rPr lang="en-GB">
                <a:latin typeface="Arial"/>
                <a:cs typeface="Calibri" panose="020F0502020204030204"/>
              </a:rPr>
              <a:t>Biases: neuronal degeneration, post-mortem time, age at death</a:t>
            </a:r>
          </a:p>
          <a:p>
            <a:pPr marL="285750" indent="-285750">
              <a:spcAft>
                <a:spcPts val="1200"/>
              </a:spcAft>
              <a:buChar char="•"/>
            </a:pPr>
            <a:r>
              <a:rPr lang="en-GB">
                <a:latin typeface="Arial"/>
                <a:cs typeface="Calibri" panose="020F0502020204030204"/>
              </a:rPr>
              <a:t>High collinearity</a:t>
            </a:r>
          </a:p>
          <a:p>
            <a:pPr marL="285750" indent="-285750">
              <a:spcAft>
                <a:spcPts val="1200"/>
              </a:spcAft>
              <a:buChar char="•"/>
            </a:pPr>
            <a:r>
              <a:rPr lang="en-GB">
                <a:latin typeface="Arial"/>
                <a:cs typeface="Calibri" panose="020F0502020204030204"/>
              </a:rPr>
              <a:t>Highly dimensional p &gt; n</a:t>
            </a:r>
          </a:p>
          <a:p>
            <a:pPr marL="285750" indent="-285750">
              <a:spcAft>
                <a:spcPts val="1200"/>
              </a:spcAft>
              <a:buChar char="•"/>
            </a:pPr>
            <a:r>
              <a:rPr lang="en-GB">
                <a:latin typeface="Arial"/>
                <a:cs typeface="Calibri" panose="020F0502020204030204"/>
              </a:rPr>
              <a:t>Good performance </a:t>
            </a:r>
          </a:p>
          <a:p>
            <a:pPr marL="285750" indent="-285750">
              <a:spcAft>
                <a:spcPts val="1200"/>
              </a:spcAft>
              <a:buChar char="•"/>
            </a:pPr>
            <a:r>
              <a:rPr lang="en-GB">
                <a:latin typeface="Arial"/>
                <a:cs typeface="Calibri" panose="020F0502020204030204"/>
              </a:rPr>
              <a:t>Identified biomarker candidates for diagnosis and disease progression</a:t>
            </a:r>
          </a:p>
        </p:txBody>
      </p:sp>
      <p:pic>
        <p:nvPicPr>
          <p:cNvPr id="164" name="Google Shape;164;p30"/>
          <p:cNvPicPr preferRelativeResize="0"/>
          <p:nvPr/>
        </p:nvPicPr>
        <p:blipFill>
          <a:blip r:embed="rId3">
            <a:alphaModFix/>
          </a:blip>
          <a:stretch>
            <a:fillRect/>
          </a:stretch>
        </p:blipFill>
        <p:spPr>
          <a:xfrm>
            <a:off x="3914559" y="230311"/>
            <a:ext cx="5231100" cy="46811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4" y="0"/>
            <a:ext cx="6803135"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6" name="Grafik 6" descr="Ein Bild, das Text, bedeckt, Zeichnung, farbig enthält.&#10;&#10;Beschreibung automatisch generiert.">
            <a:extLst>
              <a:ext uri="{FF2B5EF4-FFF2-40B4-BE49-F238E27FC236}">
                <a16:creationId xmlns:a16="http://schemas.microsoft.com/office/drawing/2014/main" id="{1C18BAB3-2852-E5CB-4EC4-52DC669B1C51}"/>
              </a:ext>
            </a:extLst>
          </p:cNvPr>
          <p:cNvPicPr>
            <a:picLocks noChangeAspect="1"/>
          </p:cNvPicPr>
          <p:nvPr/>
        </p:nvPicPr>
        <p:blipFill rotWithShape="1">
          <a:blip r:embed="rId2"/>
          <a:srcRect t="-148" r="1307" b="-339"/>
          <a:stretch/>
        </p:blipFill>
        <p:spPr>
          <a:xfrm>
            <a:off x="497681" y="342901"/>
            <a:ext cx="2005013" cy="1412081"/>
          </a:xfrm>
          <a:prstGeom prst="rect">
            <a:avLst/>
          </a:prstGeom>
        </p:spPr>
      </p:pic>
      <p:pic>
        <p:nvPicPr>
          <p:cNvPr id="10" name="Grafik 11" descr="Ein Bild, das Person, Zubehör, Brille, angezogen enthält.&#10;&#10;Beschreibung automatisch generiert.">
            <a:extLst>
              <a:ext uri="{FF2B5EF4-FFF2-40B4-BE49-F238E27FC236}">
                <a16:creationId xmlns:a16="http://schemas.microsoft.com/office/drawing/2014/main" id="{F750C597-8FF5-8A88-BF2E-99BCF7A925B8}"/>
              </a:ext>
            </a:extLst>
          </p:cNvPr>
          <p:cNvPicPr>
            <a:picLocks noChangeAspect="1"/>
          </p:cNvPicPr>
          <p:nvPr/>
        </p:nvPicPr>
        <p:blipFill>
          <a:blip r:embed="rId3"/>
          <a:stretch>
            <a:fillRect/>
          </a:stretch>
        </p:blipFill>
        <p:spPr>
          <a:xfrm>
            <a:off x="497681" y="1810942"/>
            <a:ext cx="2005013" cy="1297781"/>
          </a:xfrm>
          <a:prstGeom prst="rect">
            <a:avLst/>
          </a:prstGeom>
        </p:spPr>
      </p:pic>
      <p:pic>
        <p:nvPicPr>
          <p:cNvPr id="13" name="Grafik 6" descr="Ein Bild, das Wasser, Himmel, draußen, Natur enthält.&#10;&#10;Beschreibung automatisch generiert.">
            <a:extLst>
              <a:ext uri="{FF2B5EF4-FFF2-40B4-BE49-F238E27FC236}">
                <a16:creationId xmlns:a16="http://schemas.microsoft.com/office/drawing/2014/main" id="{2BA88FE9-651E-D546-4A38-F16C48132261}"/>
              </a:ext>
            </a:extLst>
          </p:cNvPr>
          <p:cNvPicPr>
            <a:picLocks noChangeAspect="1"/>
          </p:cNvPicPr>
          <p:nvPr/>
        </p:nvPicPr>
        <p:blipFill rotWithShape="1">
          <a:blip r:embed="rId4"/>
          <a:srcRect l="238" t="36378" r="41705"/>
          <a:stretch/>
        </p:blipFill>
        <p:spPr>
          <a:xfrm>
            <a:off x="497681" y="3164682"/>
            <a:ext cx="2005013" cy="1637110"/>
          </a:xfrm>
          <a:prstGeom prst="rect">
            <a:avLst/>
          </a:prstGeom>
        </p:spPr>
      </p:pic>
      <p:pic>
        <p:nvPicPr>
          <p:cNvPr id="4" name="Grafik 6" descr="Ein Bild, das Text, Person, drinnen, Boden enthält.&#10;&#10;Beschreibung automatisch generiert.">
            <a:extLst>
              <a:ext uri="{FF2B5EF4-FFF2-40B4-BE49-F238E27FC236}">
                <a16:creationId xmlns:a16="http://schemas.microsoft.com/office/drawing/2014/main" id="{706D20E6-881B-78F4-133C-B60279ABAB36}"/>
              </a:ext>
            </a:extLst>
          </p:cNvPr>
          <p:cNvPicPr>
            <a:picLocks noChangeAspect="1"/>
          </p:cNvPicPr>
          <p:nvPr/>
        </p:nvPicPr>
        <p:blipFill>
          <a:blip r:embed="rId5"/>
          <a:stretch>
            <a:fillRect/>
          </a:stretch>
        </p:blipFill>
        <p:spPr>
          <a:xfrm>
            <a:off x="2558654" y="342900"/>
            <a:ext cx="1764506" cy="2150269"/>
          </a:xfrm>
          <a:prstGeom prst="rect">
            <a:avLst/>
          </a:prstGeom>
        </p:spPr>
      </p:pic>
      <p:pic>
        <p:nvPicPr>
          <p:cNvPr id="14" name="Grafik 12" descr="Ein Bild, das Person, Wand, drinnen enthält.&#10;&#10;Beschreibung automatisch generiert.">
            <a:extLst>
              <a:ext uri="{FF2B5EF4-FFF2-40B4-BE49-F238E27FC236}">
                <a16:creationId xmlns:a16="http://schemas.microsoft.com/office/drawing/2014/main" id="{B224EAF0-F391-3F18-E424-C222FA5E41D3}"/>
              </a:ext>
            </a:extLst>
          </p:cNvPr>
          <p:cNvPicPr>
            <a:picLocks noChangeAspect="1"/>
          </p:cNvPicPr>
          <p:nvPr/>
        </p:nvPicPr>
        <p:blipFill>
          <a:blip r:embed="rId6"/>
          <a:stretch>
            <a:fillRect/>
          </a:stretch>
        </p:blipFill>
        <p:spPr>
          <a:xfrm>
            <a:off x="2558654" y="2549129"/>
            <a:ext cx="1764506" cy="2251472"/>
          </a:xfrm>
          <a:prstGeom prst="rect">
            <a:avLst/>
          </a:prstGeom>
        </p:spPr>
      </p:pic>
      <p:pic>
        <p:nvPicPr>
          <p:cNvPr id="2" name="Grafik 2" descr="Ein Bild, das Text, drinnen enthält.&#10;&#10;Beschreibung automatisch generiert.">
            <a:extLst>
              <a:ext uri="{FF2B5EF4-FFF2-40B4-BE49-F238E27FC236}">
                <a16:creationId xmlns:a16="http://schemas.microsoft.com/office/drawing/2014/main" id="{A02EB53C-65E8-9B1A-554C-BF3A2EC1E610}"/>
              </a:ext>
            </a:extLst>
          </p:cNvPr>
          <p:cNvPicPr>
            <a:picLocks noChangeAspect="1"/>
          </p:cNvPicPr>
          <p:nvPr/>
        </p:nvPicPr>
        <p:blipFill rotWithShape="1">
          <a:blip r:embed="rId7"/>
          <a:srcRect r="18939"/>
          <a:stretch/>
        </p:blipFill>
        <p:spPr>
          <a:xfrm>
            <a:off x="4379119" y="342901"/>
            <a:ext cx="1562100" cy="1031081"/>
          </a:xfrm>
          <a:prstGeom prst="rect">
            <a:avLst/>
          </a:prstGeom>
        </p:spPr>
      </p:pic>
      <p:pic>
        <p:nvPicPr>
          <p:cNvPr id="9" name="Grafik 7" descr="Ein Bild, das Person, Sport, Sportwettkampf, spielend enthält.&#10;&#10;Beschreibung automatisch generiert.">
            <a:extLst>
              <a:ext uri="{FF2B5EF4-FFF2-40B4-BE49-F238E27FC236}">
                <a16:creationId xmlns:a16="http://schemas.microsoft.com/office/drawing/2014/main" id="{17D490C4-F551-A3B2-FE96-B5996C0F9C98}"/>
              </a:ext>
            </a:extLst>
          </p:cNvPr>
          <p:cNvPicPr>
            <a:picLocks noChangeAspect="1"/>
          </p:cNvPicPr>
          <p:nvPr/>
        </p:nvPicPr>
        <p:blipFill rotWithShape="1">
          <a:blip r:embed="rId8"/>
          <a:srcRect l="8776" r="18061" b="-3"/>
          <a:stretch/>
        </p:blipFill>
        <p:spPr>
          <a:xfrm>
            <a:off x="4379119" y="1429941"/>
            <a:ext cx="1562100" cy="1547813"/>
          </a:xfrm>
          <a:prstGeom prst="rect">
            <a:avLst/>
          </a:prstGeom>
        </p:spPr>
      </p:pic>
      <p:pic>
        <p:nvPicPr>
          <p:cNvPr id="11" name="Grafik 8" descr="Ein Bild, das Himmel, Gras, draußen, Person enthält.&#10;&#10;Beschreibung automatisch generiert.">
            <a:extLst>
              <a:ext uri="{FF2B5EF4-FFF2-40B4-BE49-F238E27FC236}">
                <a16:creationId xmlns:a16="http://schemas.microsoft.com/office/drawing/2014/main" id="{8F701FE5-D77C-55AA-97FE-2395B9FEDE10}"/>
              </a:ext>
            </a:extLst>
          </p:cNvPr>
          <p:cNvPicPr>
            <a:picLocks noChangeAspect="1"/>
          </p:cNvPicPr>
          <p:nvPr/>
        </p:nvPicPr>
        <p:blipFill rotWithShape="1">
          <a:blip r:embed="rId9"/>
          <a:srcRect t="4452" r="-6" b="-6"/>
          <a:stretch/>
        </p:blipFill>
        <p:spPr>
          <a:xfrm>
            <a:off x="4379119" y="3033712"/>
            <a:ext cx="1562100" cy="1768079"/>
          </a:xfrm>
          <a:prstGeom prst="rect">
            <a:avLst/>
          </a:prstGeom>
        </p:spPr>
      </p:pic>
      <p:pic>
        <p:nvPicPr>
          <p:cNvPr id="7" name="Grafik 7" descr="Ein Bild, das Text, drinnen, bedeckt, farbig enthält.&#10;&#10;Beschreibung automatisch generiert.">
            <a:extLst>
              <a:ext uri="{FF2B5EF4-FFF2-40B4-BE49-F238E27FC236}">
                <a16:creationId xmlns:a16="http://schemas.microsoft.com/office/drawing/2014/main" id="{AAC49B61-02F1-31DA-90CC-E4B94E7DE624}"/>
              </a:ext>
            </a:extLst>
          </p:cNvPr>
          <p:cNvPicPr>
            <a:picLocks noChangeAspect="1"/>
          </p:cNvPicPr>
          <p:nvPr/>
        </p:nvPicPr>
        <p:blipFill rotWithShape="1">
          <a:blip r:embed="rId10"/>
          <a:srcRect l="-326" t="12914" r="326" b="2649"/>
          <a:stretch/>
        </p:blipFill>
        <p:spPr>
          <a:xfrm>
            <a:off x="5994798" y="342900"/>
            <a:ext cx="2651522" cy="2180035"/>
          </a:xfrm>
          <a:prstGeom prst="rect">
            <a:avLst/>
          </a:prstGeom>
        </p:spPr>
      </p:pic>
      <p:pic>
        <p:nvPicPr>
          <p:cNvPr id="8" name="Grafik 8" descr="Ein Bild, das drinnen, Wand, Galerie, Raum enthält.&#10;&#10;Beschreibung automatisch generiert.">
            <a:extLst>
              <a:ext uri="{FF2B5EF4-FFF2-40B4-BE49-F238E27FC236}">
                <a16:creationId xmlns:a16="http://schemas.microsoft.com/office/drawing/2014/main" id="{976C24CF-27B0-0E97-E4D5-5D7F3467B7F7}"/>
              </a:ext>
            </a:extLst>
          </p:cNvPr>
          <p:cNvPicPr>
            <a:picLocks noChangeAspect="1"/>
          </p:cNvPicPr>
          <p:nvPr/>
        </p:nvPicPr>
        <p:blipFill rotWithShape="1">
          <a:blip r:embed="rId11"/>
          <a:srcRect l="16117" r="1" b="1"/>
          <a:stretch/>
        </p:blipFill>
        <p:spPr>
          <a:xfrm>
            <a:off x="5994798" y="2578894"/>
            <a:ext cx="2651522" cy="2221706"/>
          </a:xfrm>
          <a:prstGeom prst="rect">
            <a:avLst/>
          </a:prstGeom>
        </p:spPr>
      </p:pic>
    </p:spTree>
    <p:extLst>
      <p:ext uri="{BB962C8B-B14F-4D97-AF65-F5344CB8AC3E}">
        <p14:creationId xmlns:p14="http://schemas.microsoft.com/office/powerpoint/2010/main" val="1491856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3BA77142-163D-47F8-6E19-5009C3B607E1}"/>
              </a:ext>
            </a:extLst>
          </p:cNvPr>
          <p:cNvSpPr>
            <a:spLocks noGrp="1"/>
          </p:cNvSpPr>
          <p:nvPr>
            <p:ph type="title"/>
          </p:nvPr>
        </p:nvSpPr>
        <p:spPr>
          <a:xfrm>
            <a:off x="1143002" y="1499711"/>
            <a:ext cx="6858000" cy="2073021"/>
          </a:xfrm>
        </p:spPr>
        <p:txBody>
          <a:bodyPr vert="horz" lIns="91440" tIns="45720" rIns="91440" bIns="45720" rtlCol="0" anchor="ctr">
            <a:normAutofit/>
          </a:bodyPr>
          <a:lstStyle/>
          <a:p>
            <a:pPr algn="ctr" defTabSz="914400"/>
            <a:r>
              <a:rPr lang="en-US" sz="5400" kern="1200">
                <a:solidFill>
                  <a:schemeClr val="tx1"/>
                </a:solidFill>
                <a:latin typeface="+mj-lt"/>
                <a:ea typeface="+mj-ea"/>
                <a:cs typeface="+mj-cs"/>
              </a:rPr>
              <a:t>Takk for oppmerksomheten</a:t>
            </a:r>
          </a:p>
        </p:txBody>
      </p:sp>
      <p:sp>
        <p:nvSpPr>
          <p:cNvPr id="32" name="Rectangle 3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4143589"/>
            <a:ext cx="3566160" cy="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05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My notes</a:t>
            </a:r>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275"/>
              <a:buFont typeface="Arial"/>
              <a:buNone/>
            </a:pPr>
            <a:r>
              <a:rPr lang="de" sz="1250"/>
              <a:t>Notes:</a:t>
            </a:r>
            <a:endParaRPr sz="1250"/>
          </a:p>
          <a:p>
            <a:pPr marL="0" lvl="0" indent="0" algn="l" rtl="0">
              <a:lnSpc>
                <a:spcPct val="95000"/>
              </a:lnSpc>
              <a:spcBef>
                <a:spcPts val="1200"/>
              </a:spcBef>
              <a:spcAft>
                <a:spcPts val="0"/>
              </a:spcAft>
              <a:buClr>
                <a:schemeClr val="dk1"/>
              </a:buClr>
              <a:buSzPts val="275"/>
              <a:buFont typeface="Arial"/>
              <a:buNone/>
            </a:pPr>
            <a:r>
              <a:rPr lang="de" sz="1250"/>
              <a:t>outlier detection scatter plots</a:t>
            </a:r>
            <a:endParaRPr sz="1250"/>
          </a:p>
          <a:p>
            <a:pPr marL="0" lvl="0" indent="0" algn="l" rtl="0">
              <a:lnSpc>
                <a:spcPct val="95000"/>
              </a:lnSpc>
              <a:spcBef>
                <a:spcPts val="1200"/>
              </a:spcBef>
              <a:spcAft>
                <a:spcPts val="0"/>
              </a:spcAft>
              <a:buClr>
                <a:schemeClr val="dk1"/>
              </a:buClr>
              <a:buSzPts val="275"/>
              <a:buFont typeface="Arial"/>
              <a:buNone/>
            </a:pPr>
            <a:r>
              <a:rPr lang="de" sz="1250"/>
              <a:t>parallel category plot to relate categorical variables to each other</a:t>
            </a:r>
            <a:endParaRPr sz="1250"/>
          </a:p>
          <a:p>
            <a:pPr marL="0" lvl="0" indent="0" algn="l" rtl="0">
              <a:lnSpc>
                <a:spcPct val="95000"/>
              </a:lnSpc>
              <a:spcBef>
                <a:spcPts val="1200"/>
              </a:spcBef>
              <a:spcAft>
                <a:spcPts val="0"/>
              </a:spcAft>
              <a:buClr>
                <a:schemeClr val="dk1"/>
              </a:buClr>
              <a:buSzPts val="275"/>
              <a:buFont typeface="Arial"/>
              <a:buNone/>
            </a:pPr>
            <a:r>
              <a:rPr lang="de" sz="1250"/>
              <a:t>-brier score to check if predicted propabilities match actual probabilties</a:t>
            </a:r>
            <a:endParaRPr sz="1250"/>
          </a:p>
          <a:p>
            <a:pPr marL="0" lvl="0" indent="0" algn="l" rtl="0">
              <a:lnSpc>
                <a:spcPct val="95000"/>
              </a:lnSpc>
              <a:spcBef>
                <a:spcPts val="1200"/>
              </a:spcBef>
              <a:spcAft>
                <a:spcPts val="0"/>
              </a:spcAft>
              <a:buClr>
                <a:schemeClr val="dk1"/>
              </a:buClr>
              <a:buSzPts val="275"/>
              <a:buFont typeface="Arial"/>
              <a:buNone/>
            </a:pPr>
            <a:r>
              <a:rPr lang="de" sz="1250"/>
              <a:t>-feature importance to interpretation</a:t>
            </a:r>
            <a:endParaRPr sz="1250"/>
          </a:p>
          <a:p>
            <a:pPr marL="0" lvl="0" indent="0" algn="l" rtl="0">
              <a:lnSpc>
                <a:spcPct val="95000"/>
              </a:lnSpc>
              <a:spcBef>
                <a:spcPts val="1200"/>
              </a:spcBef>
              <a:spcAft>
                <a:spcPts val="0"/>
              </a:spcAft>
              <a:buClr>
                <a:schemeClr val="dk1"/>
              </a:buClr>
              <a:buSzPts val="275"/>
              <a:buFont typeface="Arial"/>
              <a:buNone/>
            </a:pPr>
            <a:r>
              <a:rPr lang="de" sz="1250"/>
              <a:t>e.g information gain xgboost |</a:t>
            </a:r>
            <a:endParaRPr sz="1250"/>
          </a:p>
          <a:p>
            <a:pPr marL="0" lvl="0" indent="0" algn="l" rtl="0">
              <a:lnSpc>
                <a:spcPct val="95000"/>
              </a:lnSpc>
              <a:spcBef>
                <a:spcPts val="1200"/>
              </a:spcBef>
              <a:spcAft>
                <a:spcPts val="0"/>
              </a:spcAft>
              <a:buClr>
                <a:schemeClr val="dk1"/>
              </a:buClr>
              <a:buSzPts val="275"/>
              <a:buFont typeface="Arial"/>
              <a:buNone/>
            </a:pPr>
            <a:r>
              <a:rPr lang="de" sz="1250"/>
              <a:t>30% bad cases-&gt; if are the positives (1) then FN are very important that would be missed bad risks</a:t>
            </a:r>
            <a:endParaRPr sz="1250"/>
          </a:p>
          <a:p>
            <a:pPr marL="0" lvl="0" indent="0" algn="l" rtl="0">
              <a:lnSpc>
                <a:spcPct val="95000"/>
              </a:lnSpc>
              <a:spcBef>
                <a:spcPts val="1200"/>
              </a:spcBef>
              <a:spcAft>
                <a:spcPts val="0"/>
              </a:spcAft>
              <a:buClr>
                <a:schemeClr val="dk1"/>
              </a:buClr>
              <a:buSzPts val="275"/>
              <a:buFont typeface="Arial"/>
              <a:buNone/>
            </a:pPr>
            <a:r>
              <a:rPr lang="de" sz="1250"/>
              <a:t>if good are the positives then FP are very important..that encoding is more intuitive -&gt; ROC AUC but maybe better PR AUC for both classes  and F1 score hamonic average--&gt; detection of rare events but they dont generalize well</a:t>
            </a:r>
            <a:endParaRPr sz="1250"/>
          </a:p>
          <a:p>
            <a:pPr marL="0" lvl="0" indent="0" algn="l" rtl="0">
              <a:lnSpc>
                <a:spcPct val="95000"/>
              </a:lnSpc>
              <a:spcBef>
                <a:spcPts val="1200"/>
              </a:spcBef>
              <a:spcAft>
                <a:spcPts val="0"/>
              </a:spcAft>
              <a:buClr>
                <a:schemeClr val="dk1"/>
              </a:buClr>
              <a:buSzPts val="275"/>
              <a:buFont typeface="Arial"/>
              <a:buNone/>
            </a:pPr>
            <a:r>
              <a:rPr lang="de" sz="1250"/>
              <a:t>does no checking or saving account most likley mean no savings or is it a true NA</a:t>
            </a:r>
            <a:endParaRPr sz="1250"/>
          </a:p>
          <a:p>
            <a:pPr marL="0" lvl="0" indent="0" algn="l" rtl="0">
              <a:lnSpc>
                <a:spcPct val="95000"/>
              </a:lnSpc>
              <a:spcBef>
                <a:spcPts val="1200"/>
              </a:spcBef>
              <a:spcAft>
                <a:spcPts val="0"/>
              </a:spcAft>
              <a:buClr>
                <a:schemeClr val="dk1"/>
              </a:buClr>
              <a:buSzPts val="275"/>
              <a:buFont typeface="Arial"/>
              <a:buNone/>
            </a:pPr>
            <a:r>
              <a:rPr lang="de" sz="1250"/>
              <a:t>-standard scale numerical variables (robust to outliers) </a:t>
            </a:r>
            <a:endParaRPr sz="1250"/>
          </a:p>
          <a:p>
            <a:pPr marL="0" lvl="0" indent="0" algn="l" rtl="0">
              <a:lnSpc>
                <a:spcPct val="95000"/>
              </a:lnSpc>
              <a:spcBef>
                <a:spcPts val="1200"/>
              </a:spcBef>
              <a:spcAft>
                <a:spcPts val="0"/>
              </a:spcAft>
              <a:buClr>
                <a:schemeClr val="dk1"/>
              </a:buClr>
              <a:buSzPts val="275"/>
              <a:buFont typeface="Arial"/>
              <a:buNone/>
            </a:pPr>
            <a:r>
              <a:rPr lang="de" sz="1250"/>
              <a:t>-age categories?!</a:t>
            </a:r>
            <a:endParaRPr sz="1250"/>
          </a:p>
          <a:p>
            <a:pPr marL="0" lvl="0" indent="0" algn="l" rtl="0">
              <a:lnSpc>
                <a:spcPct val="95000"/>
              </a:lnSpc>
              <a:spcBef>
                <a:spcPts val="1200"/>
              </a:spcBef>
              <a:spcAft>
                <a:spcPts val="0"/>
              </a:spcAft>
              <a:buClr>
                <a:schemeClr val="dk1"/>
              </a:buClr>
              <a:buSzPts val="275"/>
              <a:buFont typeface="Arial"/>
              <a:buNone/>
            </a:pPr>
            <a:r>
              <a:rPr lang="de" sz="1250"/>
              <a:t>-split personal status and gender?</a:t>
            </a:r>
            <a:endParaRPr sz="1250"/>
          </a:p>
          <a:p>
            <a:pPr marL="0" lvl="0" indent="0" algn="l" rtl="0">
              <a:lnSpc>
                <a:spcPct val="95000"/>
              </a:lnSpc>
              <a:spcBef>
                <a:spcPts val="1200"/>
              </a:spcBef>
              <a:spcAft>
                <a:spcPts val="0"/>
              </a:spcAft>
              <a:buClr>
                <a:schemeClr val="dk1"/>
              </a:buClr>
              <a:buSzPts val="275"/>
              <a:buFont typeface="Arial"/>
              <a:buNone/>
            </a:pPr>
            <a:r>
              <a:rPr lang="de" sz="1250"/>
              <a:t>-number of existing credits is ordinal</a:t>
            </a:r>
            <a:endParaRPr sz="1250"/>
          </a:p>
          <a:p>
            <a:pPr marL="0" lvl="0" indent="0" algn="l" rtl="0">
              <a:lnSpc>
                <a:spcPct val="95000"/>
              </a:lnSpc>
              <a:spcBef>
                <a:spcPts val="1200"/>
              </a:spcBef>
              <a:spcAft>
                <a:spcPts val="0"/>
              </a:spcAft>
              <a:buClr>
                <a:schemeClr val="dk1"/>
              </a:buClr>
              <a:buSzPts val="275"/>
              <a:buFont typeface="Arial"/>
              <a:buNone/>
            </a:pPr>
            <a:r>
              <a:rPr lang="de" sz="1250"/>
              <a:t>-which other variables are oridnal?</a:t>
            </a:r>
            <a:endParaRPr sz="1250"/>
          </a:p>
          <a:p>
            <a:pPr marL="0" lvl="0" indent="0" algn="l" rtl="0">
              <a:lnSpc>
                <a:spcPct val="95000"/>
              </a:lnSpc>
              <a:spcBef>
                <a:spcPts val="1200"/>
              </a:spcBef>
              <a:spcAft>
                <a:spcPts val="0"/>
              </a:spcAft>
              <a:buClr>
                <a:schemeClr val="dk1"/>
              </a:buClr>
              <a:buSzPts val="275"/>
              <a:buFont typeface="Arial"/>
              <a:buNone/>
            </a:pPr>
            <a:r>
              <a:rPr lang="de" sz="1250"/>
              <a:t>	people liable</a:t>
            </a:r>
            <a:endParaRPr sz="1250"/>
          </a:p>
          <a:p>
            <a:pPr marL="0" lvl="0" indent="0" algn="l" rtl="0">
              <a:lnSpc>
                <a:spcPct val="95000"/>
              </a:lnSpc>
              <a:spcBef>
                <a:spcPts val="1200"/>
              </a:spcBef>
              <a:spcAft>
                <a:spcPts val="0"/>
              </a:spcAft>
              <a:buClr>
                <a:schemeClr val="dk1"/>
              </a:buClr>
              <a:buSzPts val="275"/>
              <a:buFont typeface="Arial"/>
              <a:buNone/>
            </a:pPr>
            <a:r>
              <a:rPr lang="de" sz="1250"/>
              <a:t>-imbalanced predictors:</a:t>
            </a:r>
            <a:endParaRPr sz="1250"/>
          </a:p>
          <a:p>
            <a:pPr marL="0" lvl="0" indent="0" algn="l" rtl="0">
              <a:lnSpc>
                <a:spcPct val="95000"/>
              </a:lnSpc>
              <a:spcBef>
                <a:spcPts val="1200"/>
              </a:spcBef>
              <a:spcAft>
                <a:spcPts val="0"/>
              </a:spcAft>
              <a:buClr>
                <a:schemeClr val="dk1"/>
              </a:buClr>
              <a:buSzPts val="275"/>
              <a:buFont typeface="Arial"/>
              <a:buNone/>
            </a:pPr>
            <a:r>
              <a:rPr lang="de" sz="1250"/>
              <a:t>	foreign workers</a:t>
            </a:r>
            <a:endParaRPr sz="1250"/>
          </a:p>
          <a:p>
            <a:pPr marL="0" lvl="0" indent="0" algn="l" rtl="0">
              <a:lnSpc>
                <a:spcPct val="95000"/>
              </a:lnSpc>
              <a:spcBef>
                <a:spcPts val="1200"/>
              </a:spcBef>
              <a:spcAft>
                <a:spcPts val="0"/>
              </a:spcAft>
              <a:buClr>
                <a:schemeClr val="dk1"/>
              </a:buClr>
              <a:buSzPts val="275"/>
              <a:buFont typeface="Arial"/>
              <a:buNone/>
            </a:pPr>
            <a:r>
              <a:rPr lang="de" sz="1250"/>
              <a:t>	guarantors</a:t>
            </a:r>
            <a:endParaRPr sz="1250"/>
          </a:p>
          <a:p>
            <a:pPr marL="0" lvl="0" indent="0" algn="l" rtl="0">
              <a:lnSpc>
                <a:spcPct val="95000"/>
              </a:lnSpc>
              <a:spcBef>
                <a:spcPts val="1200"/>
              </a:spcBef>
              <a:spcAft>
                <a:spcPts val="0"/>
              </a:spcAft>
              <a:buClr>
                <a:schemeClr val="dk1"/>
              </a:buClr>
              <a:buSzPts val="275"/>
              <a:buFont typeface="Arial"/>
              <a:buNone/>
            </a:pPr>
            <a:r>
              <a:rPr lang="de" sz="1250"/>
              <a:t>	other installment plans</a:t>
            </a:r>
            <a:endParaRPr sz="1250"/>
          </a:p>
          <a:p>
            <a:pPr marL="0" lvl="0" indent="0" algn="l" rtl="0">
              <a:lnSpc>
                <a:spcPct val="95000"/>
              </a:lnSpc>
              <a:spcBef>
                <a:spcPts val="1200"/>
              </a:spcBef>
              <a:spcAft>
                <a:spcPts val="0"/>
              </a:spcAft>
              <a:buClr>
                <a:schemeClr val="dk1"/>
              </a:buClr>
              <a:buSzPts val="275"/>
              <a:buFont typeface="Arial"/>
              <a:buNone/>
            </a:pPr>
            <a:r>
              <a:rPr lang="de" sz="1250"/>
              <a:t>	job unemployed category</a:t>
            </a:r>
            <a:endParaRPr sz="1250"/>
          </a:p>
          <a:p>
            <a:pPr marL="0" lvl="0" indent="0" algn="l" rtl="0">
              <a:lnSpc>
                <a:spcPct val="95000"/>
              </a:lnSpc>
              <a:spcBef>
                <a:spcPts val="1200"/>
              </a:spcBef>
              <a:spcAft>
                <a:spcPts val="0"/>
              </a:spcAft>
              <a:buClr>
                <a:schemeClr val="dk1"/>
              </a:buClr>
              <a:buSzPts val="275"/>
              <a:buFont typeface="Arial"/>
              <a:buNone/>
            </a:pPr>
            <a:r>
              <a:rPr lang="de" sz="1250"/>
              <a:t>	number of existing credits category 4</a:t>
            </a:r>
            <a:endParaRPr sz="1250"/>
          </a:p>
          <a:p>
            <a:pPr marL="0" lvl="0" indent="0" algn="l" rtl="0">
              <a:lnSpc>
                <a:spcPct val="95000"/>
              </a:lnSpc>
              <a:spcBef>
                <a:spcPts val="1200"/>
              </a:spcBef>
              <a:spcAft>
                <a:spcPts val="0"/>
              </a:spcAft>
              <a:buClr>
                <a:schemeClr val="dk1"/>
              </a:buClr>
              <a:buSzPts val="275"/>
              <a:buFont typeface="Arial"/>
              <a:buNone/>
            </a:pPr>
            <a:r>
              <a:rPr lang="de" sz="1250"/>
              <a:t>	personal status</a:t>
            </a:r>
            <a:endParaRPr sz="1250"/>
          </a:p>
          <a:p>
            <a:pPr marL="0" lvl="0" indent="0" algn="l" rtl="0">
              <a:lnSpc>
                <a:spcPct val="95000"/>
              </a:lnSpc>
              <a:spcBef>
                <a:spcPts val="1200"/>
              </a:spcBef>
              <a:spcAft>
                <a:spcPts val="0"/>
              </a:spcAft>
              <a:buClr>
                <a:schemeClr val="dk1"/>
              </a:buClr>
              <a:buSzPts val="275"/>
              <a:buFont typeface="Arial"/>
              <a:buNone/>
            </a:pPr>
            <a:r>
              <a:rPr lang="de" sz="1250"/>
              <a:t>	checking account</a:t>
            </a:r>
            <a:endParaRPr sz="1250"/>
          </a:p>
          <a:p>
            <a:pPr marL="0" lvl="0" indent="0" algn="l" rtl="0">
              <a:lnSpc>
                <a:spcPct val="95000"/>
              </a:lnSpc>
              <a:spcBef>
                <a:spcPts val="1200"/>
              </a:spcBef>
              <a:spcAft>
                <a:spcPts val="0"/>
              </a:spcAft>
              <a:buClr>
                <a:schemeClr val="dk1"/>
              </a:buClr>
              <a:buSzPts val="275"/>
              <a:buFont typeface="Arial"/>
              <a:buNone/>
            </a:pPr>
            <a:r>
              <a:rPr lang="de" sz="1250"/>
              <a:t>	--&gt; could  reduce number of categories for these</a:t>
            </a:r>
            <a:endParaRPr sz="1250"/>
          </a:p>
          <a:p>
            <a:pPr marL="0" lvl="0" indent="0" algn="l" rtl="0">
              <a:lnSpc>
                <a:spcPct val="95000"/>
              </a:lnSpc>
              <a:spcBef>
                <a:spcPts val="1200"/>
              </a:spcBef>
              <a:spcAft>
                <a:spcPts val="0"/>
              </a:spcAft>
              <a:buClr>
                <a:schemeClr val="dk1"/>
              </a:buClr>
              <a:buSzPts val="275"/>
              <a:buFont typeface="Arial"/>
              <a:buNone/>
            </a:pPr>
            <a:r>
              <a:rPr lang="de" sz="1250"/>
              <a:t>-simple feature selection: chi square</a:t>
            </a:r>
            <a:endParaRPr sz="1250"/>
          </a:p>
          <a:p>
            <a:pPr marL="0" lvl="0" indent="0" algn="l" rtl="0">
              <a:lnSpc>
                <a:spcPct val="95000"/>
              </a:lnSpc>
              <a:spcBef>
                <a:spcPts val="1200"/>
              </a:spcBef>
              <a:spcAft>
                <a:spcPts val="0"/>
              </a:spcAft>
              <a:buClr>
                <a:schemeClr val="dk1"/>
              </a:buClr>
              <a:buSzPts val="275"/>
              <a:buFont typeface="Arial"/>
              <a:buNone/>
            </a:pPr>
            <a:r>
              <a:rPr lang="de" sz="1250"/>
              <a:t>-pca?</a:t>
            </a:r>
            <a:endParaRPr sz="1250"/>
          </a:p>
          <a:p>
            <a:pPr marL="0" lvl="0" indent="0" algn="l" rtl="0">
              <a:lnSpc>
                <a:spcPct val="95000"/>
              </a:lnSpc>
              <a:spcBef>
                <a:spcPts val="1200"/>
              </a:spcBef>
              <a:spcAft>
                <a:spcPts val="0"/>
              </a:spcAft>
              <a:buClr>
                <a:schemeClr val="dk1"/>
              </a:buClr>
              <a:buSzPts val="275"/>
              <a:buFont typeface="Arial"/>
              <a:buNone/>
            </a:pPr>
            <a:r>
              <a:rPr lang="de" sz="1250"/>
              <a:t>-balance dataset:</a:t>
            </a:r>
            <a:endParaRPr sz="1250"/>
          </a:p>
          <a:p>
            <a:pPr marL="0" lvl="0" indent="0" algn="l" rtl="0">
              <a:lnSpc>
                <a:spcPct val="95000"/>
              </a:lnSpc>
              <a:spcBef>
                <a:spcPts val="1200"/>
              </a:spcBef>
              <a:spcAft>
                <a:spcPts val="0"/>
              </a:spcAft>
              <a:buClr>
                <a:schemeClr val="dk1"/>
              </a:buClr>
              <a:buSzPts val="275"/>
              <a:buFont typeface="Arial"/>
              <a:buNone/>
            </a:pPr>
            <a:r>
              <a:rPr lang="de" sz="1250"/>
              <a:t>	by definition mild imbalance (within 40% minority cases)</a:t>
            </a:r>
            <a:endParaRPr sz="1250"/>
          </a:p>
          <a:p>
            <a:pPr marL="0" lvl="0" indent="0" algn="l" rtl="0">
              <a:lnSpc>
                <a:spcPct val="95000"/>
              </a:lnSpc>
              <a:spcBef>
                <a:spcPts val="1200"/>
              </a:spcBef>
              <a:spcAft>
                <a:spcPts val="0"/>
              </a:spcAft>
              <a:buClr>
                <a:schemeClr val="dk1"/>
              </a:buClr>
              <a:buSzPts val="275"/>
              <a:buFont typeface="Arial"/>
              <a:buNone/>
            </a:pPr>
            <a:r>
              <a:rPr lang="de" sz="1250"/>
              <a:t>	balance train:</a:t>
            </a:r>
            <a:endParaRPr sz="1250"/>
          </a:p>
          <a:p>
            <a:pPr marL="0" lvl="0" indent="0" algn="l" rtl="0">
              <a:lnSpc>
                <a:spcPct val="95000"/>
              </a:lnSpc>
              <a:spcBef>
                <a:spcPts val="1200"/>
              </a:spcBef>
              <a:spcAft>
                <a:spcPts val="0"/>
              </a:spcAft>
              <a:buClr>
                <a:schemeClr val="dk1"/>
              </a:buClr>
              <a:buSzPts val="275"/>
              <a:buFont typeface="Arial"/>
              <a:buNone/>
            </a:pPr>
            <a:r>
              <a:rPr lang="de" sz="1250"/>
              <a:t>	1. train on true distribution -&gt; if it generalizes well good</a:t>
            </a:r>
            <a:endParaRPr sz="1250"/>
          </a:p>
          <a:p>
            <a:pPr marL="0" lvl="0" indent="0" algn="l" rtl="0">
              <a:lnSpc>
                <a:spcPct val="95000"/>
              </a:lnSpc>
              <a:spcBef>
                <a:spcPts val="1200"/>
              </a:spcBef>
              <a:spcAft>
                <a:spcPts val="0"/>
              </a:spcAft>
              <a:buClr>
                <a:schemeClr val="dk1"/>
              </a:buClr>
              <a:buSzPts val="275"/>
              <a:buFont typeface="Arial"/>
              <a:buNone/>
            </a:pPr>
            <a:r>
              <a:rPr lang="de" sz="1250"/>
              <a:t>	2. downsample balance training data--&gt; reduce number of bad risk instances</a:t>
            </a:r>
            <a:endParaRPr sz="1250"/>
          </a:p>
          <a:p>
            <a:pPr marL="0" lvl="0" indent="0" algn="l" rtl="0">
              <a:lnSpc>
                <a:spcPct val="95000"/>
              </a:lnSpc>
              <a:spcBef>
                <a:spcPts val="1200"/>
              </a:spcBef>
              <a:spcAft>
                <a:spcPts val="0"/>
              </a:spcAft>
              <a:buClr>
                <a:schemeClr val="dk1"/>
              </a:buClr>
              <a:buSzPts val="275"/>
              <a:buFont typeface="Arial"/>
              <a:buNone/>
            </a:pPr>
            <a:r>
              <a:rPr lang="de" sz="1250"/>
              <a:t>	   stratified sampling versus random sampling</a:t>
            </a:r>
            <a:endParaRPr sz="1250"/>
          </a:p>
          <a:p>
            <a:pPr marL="0" lvl="0" indent="0" algn="l" rtl="0">
              <a:lnSpc>
                <a:spcPct val="95000"/>
              </a:lnSpc>
              <a:spcBef>
                <a:spcPts val="1200"/>
              </a:spcBef>
              <a:spcAft>
                <a:spcPts val="0"/>
              </a:spcAft>
              <a:buClr>
                <a:schemeClr val="dk1"/>
              </a:buClr>
              <a:buSzPts val="275"/>
              <a:buFont typeface="Arial"/>
              <a:buNone/>
            </a:pPr>
            <a:r>
              <a:rPr lang="de" sz="1250"/>
              <a:t>	   Accuracy bad metric for imbalanced dataset</a:t>
            </a:r>
            <a:endParaRPr sz="1250"/>
          </a:p>
          <a:p>
            <a:pPr marL="0" lvl="0" indent="0" algn="l" rtl="0">
              <a:lnSpc>
                <a:spcPct val="95000"/>
              </a:lnSpc>
              <a:spcBef>
                <a:spcPts val="1200"/>
              </a:spcBef>
              <a:spcAft>
                <a:spcPts val="0"/>
              </a:spcAft>
              <a:buClr>
                <a:schemeClr val="dk1"/>
              </a:buClr>
              <a:buSzPts val="275"/>
              <a:buFont typeface="Arial"/>
              <a:buNone/>
            </a:pPr>
            <a:r>
              <a:rPr lang="de" sz="1250"/>
              <a:t>	   area under ROC</a:t>
            </a:r>
            <a:endParaRPr sz="1250"/>
          </a:p>
          <a:p>
            <a:pPr marL="0" lvl="0" indent="0" algn="l" rtl="0">
              <a:lnSpc>
                <a:spcPct val="95000"/>
              </a:lnSpc>
              <a:spcBef>
                <a:spcPts val="1200"/>
              </a:spcBef>
              <a:spcAft>
                <a:spcPts val="0"/>
              </a:spcAft>
              <a:buClr>
                <a:schemeClr val="dk1"/>
              </a:buClr>
              <a:buSzPts val="275"/>
              <a:buFont typeface="Arial"/>
              <a:buNone/>
            </a:pPr>
            <a:r>
              <a:rPr lang="de" sz="1250"/>
              <a:t>	   so try to model without resampling but look at precision and recall and if at accuracy then compare to baseline</a:t>
            </a:r>
            <a:endParaRPr sz="1250"/>
          </a:p>
          <a:p>
            <a:pPr marL="0" lvl="0" indent="0" algn="l" rtl="0">
              <a:lnSpc>
                <a:spcPct val="95000"/>
              </a:lnSpc>
              <a:spcBef>
                <a:spcPts val="1200"/>
              </a:spcBef>
              <a:spcAft>
                <a:spcPts val="0"/>
              </a:spcAft>
              <a:buClr>
                <a:schemeClr val="dk1"/>
              </a:buClr>
              <a:buSzPts val="275"/>
              <a:buFont typeface="Arial"/>
              <a:buNone/>
            </a:pPr>
            <a:r>
              <a:rPr lang="de" sz="1250"/>
              <a:t>	SMOTE in python synthesizes minority class samples</a:t>
            </a:r>
            <a:endParaRPr sz="1250"/>
          </a:p>
          <a:p>
            <a:pPr marL="0" lvl="0" indent="0" algn="l" rtl="0">
              <a:lnSpc>
                <a:spcPct val="95000"/>
              </a:lnSpc>
              <a:spcBef>
                <a:spcPts val="1200"/>
              </a:spcBef>
              <a:spcAft>
                <a:spcPts val="0"/>
              </a:spcAft>
              <a:buClr>
                <a:schemeClr val="dk1"/>
              </a:buClr>
              <a:buSzPts val="275"/>
              <a:buFont typeface="Arial"/>
              <a:buNone/>
            </a:pPr>
            <a:r>
              <a:rPr lang="de" sz="1250"/>
              <a:t>-zeroR or randomRate</a:t>
            </a:r>
            <a:endParaRPr sz="1250"/>
          </a:p>
          <a:p>
            <a:pPr marL="0" lvl="0" indent="0" algn="l" rtl="0">
              <a:lnSpc>
                <a:spcPct val="95000"/>
              </a:lnSpc>
              <a:spcBef>
                <a:spcPts val="1200"/>
              </a:spcBef>
              <a:spcAft>
                <a:spcPts val="0"/>
              </a:spcAft>
              <a:buClr>
                <a:schemeClr val="dk1"/>
              </a:buClr>
              <a:buSzPts val="275"/>
              <a:buFont typeface="Arial"/>
              <a:buNone/>
            </a:pPr>
            <a:r>
              <a:rPr lang="de" sz="1250"/>
              <a:t>Odds of Guessing Minority Correct: 0.25 * 0.25 = 0.0625</a:t>
            </a:r>
            <a:endParaRPr sz="1250"/>
          </a:p>
          <a:p>
            <a:pPr marL="0" lvl="0" indent="0" algn="l" rtl="0">
              <a:lnSpc>
                <a:spcPct val="95000"/>
              </a:lnSpc>
              <a:spcBef>
                <a:spcPts val="1200"/>
              </a:spcBef>
              <a:spcAft>
                <a:spcPts val="0"/>
              </a:spcAft>
              <a:buClr>
                <a:schemeClr val="dk1"/>
              </a:buClr>
              <a:buSzPts val="275"/>
              <a:buFont typeface="Arial"/>
              <a:buNone/>
            </a:pPr>
            <a:r>
              <a:rPr lang="de" sz="1250"/>
              <a:t>Odds of Guessing Majority Correct: 0.75 * 0.75 = 0.5625</a:t>
            </a:r>
            <a:endParaRPr sz="1250"/>
          </a:p>
          <a:p>
            <a:pPr marL="0" lvl="0" indent="0" algn="l" rtl="0">
              <a:lnSpc>
                <a:spcPct val="95000"/>
              </a:lnSpc>
              <a:spcBef>
                <a:spcPts val="1200"/>
              </a:spcBef>
              <a:spcAft>
                <a:spcPts val="0"/>
              </a:spcAft>
              <a:buClr>
                <a:schemeClr val="dk1"/>
              </a:buClr>
              <a:buSzPts val="275"/>
              <a:buFont typeface="Arial"/>
              <a:buNone/>
            </a:pPr>
            <a:r>
              <a:rPr lang="de" sz="1250"/>
              <a:t>Baseline = 0.25**2 + 0.75**2 = 0.625</a:t>
            </a:r>
            <a:endParaRPr sz="1250"/>
          </a:p>
          <a:p>
            <a:pPr marL="0" lvl="0" indent="0" algn="l" rtl="0">
              <a:lnSpc>
                <a:spcPct val="95000"/>
              </a:lnSpc>
              <a:spcBef>
                <a:spcPts val="1200"/>
              </a:spcBef>
              <a:spcAft>
                <a:spcPts val="0"/>
              </a:spcAft>
              <a:buClr>
                <a:schemeClr val="dk1"/>
              </a:buClr>
              <a:buSzPts val="275"/>
              <a:buFont typeface="Arial"/>
              <a:buNone/>
            </a:pPr>
            <a:r>
              <a:rPr lang="de" sz="1250"/>
              <a:t>-&gt; informs how much value model adds to random guess but accuracy must additionally be over majority vote guess (zeroR)</a:t>
            </a:r>
            <a:endParaRPr sz="1250"/>
          </a:p>
          <a:p>
            <a:pPr marL="0" lvl="0" indent="0" algn="l" rtl="0">
              <a:lnSpc>
                <a:spcPct val="95000"/>
              </a:lnSpc>
              <a:spcBef>
                <a:spcPts val="1200"/>
              </a:spcBef>
              <a:spcAft>
                <a:spcPts val="0"/>
              </a:spcAft>
              <a:buClr>
                <a:schemeClr val="dk1"/>
              </a:buClr>
              <a:buSzPts val="275"/>
              <a:buFont typeface="Arial"/>
              <a:buNone/>
            </a:pPr>
            <a:endParaRPr sz="1250"/>
          </a:p>
          <a:p>
            <a:pPr marL="0" lvl="0" indent="0" algn="l" rtl="0">
              <a:lnSpc>
                <a:spcPct val="95000"/>
              </a:lnSpc>
              <a:spcBef>
                <a:spcPts val="1200"/>
              </a:spcBef>
              <a:spcAft>
                <a:spcPts val="0"/>
              </a:spcAft>
              <a:buClr>
                <a:schemeClr val="dk1"/>
              </a:buClr>
              <a:buSzPts val="275"/>
              <a:buFont typeface="Arial"/>
              <a:buNone/>
            </a:pPr>
            <a:r>
              <a:rPr lang="de" sz="1250"/>
              <a:t>-test 25%</a:t>
            </a:r>
            <a:endParaRPr sz="1250"/>
          </a:p>
          <a:p>
            <a:pPr marL="0" lvl="0" indent="0" algn="l" rtl="0">
              <a:lnSpc>
                <a:spcPct val="95000"/>
              </a:lnSpc>
              <a:spcBef>
                <a:spcPts val="1200"/>
              </a:spcBef>
              <a:spcAft>
                <a:spcPts val="0"/>
              </a:spcAft>
              <a:buClr>
                <a:schemeClr val="dk1"/>
              </a:buClr>
              <a:buSzPts val="275"/>
              <a:buFont typeface="Arial"/>
              <a:buNone/>
            </a:pPr>
            <a:r>
              <a:rPr lang="de" sz="1250"/>
              <a:t>-caret createDataPartition, DMwR -&gt; smote function</a:t>
            </a:r>
            <a:endParaRPr sz="1250"/>
          </a:p>
          <a:p>
            <a:pPr marL="0" lvl="0" indent="0" algn="l" rtl="0">
              <a:lnSpc>
                <a:spcPct val="95000"/>
              </a:lnSpc>
              <a:spcBef>
                <a:spcPts val="1200"/>
              </a:spcBef>
              <a:spcAft>
                <a:spcPts val="0"/>
              </a:spcAft>
              <a:buClr>
                <a:schemeClr val="dk1"/>
              </a:buClr>
              <a:buSzPts val="275"/>
              <a:buFont typeface="Arial"/>
              <a:buNone/>
            </a:pPr>
            <a:r>
              <a:rPr lang="de" sz="1250"/>
              <a:t>trainIndex &lt;- createDataPartition(iris$Species, p = .8, list = FALSE)</a:t>
            </a:r>
            <a:endParaRPr sz="1250"/>
          </a:p>
          <a:p>
            <a:pPr marL="0" lvl="0" indent="0" algn="l" rtl="0">
              <a:lnSpc>
                <a:spcPct val="95000"/>
              </a:lnSpc>
              <a:spcBef>
                <a:spcPts val="1200"/>
              </a:spcBef>
              <a:spcAft>
                <a:spcPts val="0"/>
              </a:spcAft>
              <a:buClr>
                <a:schemeClr val="dk1"/>
              </a:buClr>
              <a:buSzPts val="275"/>
              <a:buFont typeface="Arial"/>
              <a:buNone/>
            </a:pPr>
            <a:r>
              <a:rPr lang="de" sz="1250"/>
              <a:t>training &lt;- iris[trainIndex, ]</a:t>
            </a:r>
            <a:endParaRPr sz="1250"/>
          </a:p>
          <a:p>
            <a:pPr marL="0" lvl="0" indent="0" algn="l" rtl="0">
              <a:lnSpc>
                <a:spcPct val="95000"/>
              </a:lnSpc>
              <a:spcBef>
                <a:spcPts val="1200"/>
              </a:spcBef>
              <a:spcAft>
                <a:spcPts val="0"/>
              </a:spcAft>
              <a:buClr>
                <a:schemeClr val="dk1"/>
              </a:buClr>
              <a:buSzPts val="275"/>
              <a:buFont typeface="Arial"/>
              <a:buNone/>
            </a:pPr>
            <a:r>
              <a:rPr lang="de" sz="1250"/>
              <a:t>testing &lt;- iris[-trainIndex, ]</a:t>
            </a:r>
            <a:endParaRPr sz="1250"/>
          </a:p>
          <a:p>
            <a:pPr marL="0" lvl="0" indent="0" algn="l" rtl="0">
              <a:lnSpc>
                <a:spcPct val="95000"/>
              </a:lnSpc>
              <a:spcBef>
                <a:spcPts val="1200"/>
              </a:spcBef>
              <a:spcAft>
                <a:spcPts val="0"/>
              </a:spcAft>
              <a:buClr>
                <a:schemeClr val="dk1"/>
              </a:buClr>
              <a:buSzPts val="275"/>
              <a:buFont typeface="Arial"/>
              <a:buNone/>
            </a:pPr>
            <a:r>
              <a:rPr lang="de" sz="1250"/>
              <a:t># Apply SMOTE to the training set</a:t>
            </a:r>
            <a:endParaRPr sz="1250"/>
          </a:p>
          <a:p>
            <a:pPr marL="0" lvl="0" indent="0" algn="l" rtl="0">
              <a:lnSpc>
                <a:spcPct val="95000"/>
              </a:lnSpc>
              <a:spcBef>
                <a:spcPts val="1200"/>
              </a:spcBef>
              <a:spcAft>
                <a:spcPts val="0"/>
              </a:spcAft>
              <a:buClr>
                <a:schemeClr val="dk1"/>
              </a:buClr>
              <a:buSzPts val="275"/>
              <a:buFont typeface="Arial"/>
              <a:buNone/>
            </a:pPr>
            <a:r>
              <a:rPr lang="de" sz="1250"/>
              <a:t>training_balanced &lt;- SMOTE(Species ~ ., training, k = 5, perc.over = 100, perc.under = 200)</a:t>
            </a:r>
            <a:endParaRPr sz="1250"/>
          </a:p>
          <a:p>
            <a:pPr marL="0" lvl="0" indent="0" algn="l" rtl="0">
              <a:lnSpc>
                <a:spcPct val="95000"/>
              </a:lnSpc>
              <a:spcBef>
                <a:spcPts val="1200"/>
              </a:spcBef>
              <a:spcAft>
                <a:spcPts val="0"/>
              </a:spcAft>
              <a:buClr>
                <a:schemeClr val="dk1"/>
              </a:buClr>
              <a:buSzPts val="275"/>
              <a:buFont typeface="Arial"/>
              <a:buNone/>
            </a:pPr>
            <a:endParaRPr sz="1250"/>
          </a:p>
          <a:p>
            <a:pPr marL="0" lvl="0" indent="0" algn="l" rtl="0">
              <a:lnSpc>
                <a:spcPct val="95000"/>
              </a:lnSpc>
              <a:spcBef>
                <a:spcPts val="1200"/>
              </a:spcBef>
              <a:spcAft>
                <a:spcPts val="0"/>
              </a:spcAft>
              <a:buClr>
                <a:schemeClr val="dk1"/>
              </a:buClr>
              <a:buSzPts val="275"/>
              <a:buFont typeface="Arial"/>
              <a:buNone/>
            </a:pPr>
            <a:r>
              <a:rPr lang="de" sz="1250"/>
              <a:t># Train a decision tree model on the resampled training set</a:t>
            </a:r>
            <a:endParaRPr sz="1250"/>
          </a:p>
          <a:p>
            <a:pPr marL="0" lvl="0" indent="0" algn="l" rtl="0">
              <a:lnSpc>
                <a:spcPct val="95000"/>
              </a:lnSpc>
              <a:spcBef>
                <a:spcPts val="1200"/>
              </a:spcBef>
              <a:spcAft>
                <a:spcPts val="0"/>
              </a:spcAft>
              <a:buClr>
                <a:schemeClr val="dk1"/>
              </a:buClr>
              <a:buSzPts val="275"/>
              <a:buFont typeface="Arial"/>
              <a:buNone/>
            </a:pPr>
            <a:r>
              <a:rPr lang="de" sz="1250"/>
              <a:t>model &lt;- train(Species ~ ., training_balanced, method = "rpart")</a:t>
            </a:r>
            <a:endParaRPr sz="1250"/>
          </a:p>
          <a:p>
            <a:pPr marL="0" lvl="0" indent="0" algn="l" rtl="0">
              <a:lnSpc>
                <a:spcPct val="95000"/>
              </a:lnSpc>
              <a:spcBef>
                <a:spcPts val="1200"/>
              </a:spcBef>
              <a:spcAft>
                <a:spcPts val="0"/>
              </a:spcAft>
              <a:buClr>
                <a:schemeClr val="dk1"/>
              </a:buClr>
              <a:buSzPts val="275"/>
              <a:buFont typeface="Arial"/>
              <a:buNone/>
            </a:pPr>
            <a:endParaRPr sz="1250"/>
          </a:p>
          <a:p>
            <a:pPr marL="0" lvl="0" indent="0" algn="l" rtl="0">
              <a:lnSpc>
                <a:spcPct val="95000"/>
              </a:lnSpc>
              <a:spcBef>
                <a:spcPts val="1200"/>
              </a:spcBef>
              <a:spcAft>
                <a:spcPts val="0"/>
              </a:spcAft>
              <a:buClr>
                <a:schemeClr val="dk1"/>
              </a:buClr>
              <a:buSzPts val="275"/>
              <a:buFont typeface="Arial"/>
              <a:buNone/>
            </a:pPr>
            <a:r>
              <a:rPr lang="de" sz="1250"/>
              <a:t># Evaluate the performance of the trained model on the testing set</a:t>
            </a:r>
            <a:endParaRPr sz="1250"/>
          </a:p>
          <a:p>
            <a:pPr marL="0" lvl="0" indent="0" algn="l" rtl="0">
              <a:lnSpc>
                <a:spcPct val="95000"/>
              </a:lnSpc>
              <a:spcBef>
                <a:spcPts val="1200"/>
              </a:spcBef>
              <a:spcAft>
                <a:spcPts val="0"/>
              </a:spcAft>
              <a:buClr>
                <a:schemeClr val="dk1"/>
              </a:buClr>
              <a:buSzPts val="275"/>
              <a:buFont typeface="Arial"/>
              <a:buNone/>
            </a:pPr>
            <a:r>
              <a:rPr lang="de" sz="1250"/>
              <a:t>predictions &lt;- predict(model, testing)</a:t>
            </a:r>
            <a:endParaRPr sz="1250"/>
          </a:p>
          <a:p>
            <a:pPr marL="0" lvl="0" indent="0" algn="l" rtl="0">
              <a:lnSpc>
                <a:spcPct val="95000"/>
              </a:lnSpc>
              <a:spcBef>
                <a:spcPts val="1200"/>
              </a:spcBef>
              <a:spcAft>
                <a:spcPts val="0"/>
              </a:spcAft>
              <a:buClr>
                <a:schemeClr val="dk1"/>
              </a:buClr>
              <a:buSzPts val="275"/>
              <a:buFont typeface="Arial"/>
              <a:buNone/>
            </a:pPr>
            <a:r>
              <a:rPr lang="de" sz="1250"/>
              <a:t>confusionMatrix(predictions, testing$Species)</a:t>
            </a:r>
            <a:endParaRPr sz="1250"/>
          </a:p>
          <a:p>
            <a:pPr marL="0" lvl="0" indent="0" algn="l" rtl="0">
              <a:lnSpc>
                <a:spcPct val="95000"/>
              </a:lnSpc>
              <a:spcBef>
                <a:spcPts val="1200"/>
              </a:spcBef>
              <a:spcAft>
                <a:spcPts val="0"/>
              </a:spcAft>
              <a:buClr>
                <a:schemeClr val="dk1"/>
              </a:buClr>
              <a:buSzPts val="275"/>
              <a:buFont typeface="Arial"/>
              <a:buNone/>
            </a:pPr>
            <a:r>
              <a:rPr lang="de" sz="1250"/>
              <a:t>-feature selection</a:t>
            </a:r>
            <a:endParaRPr sz="1250"/>
          </a:p>
          <a:p>
            <a:pPr marL="0" lvl="0" indent="0" algn="l" rtl="0">
              <a:lnSpc>
                <a:spcPct val="95000"/>
              </a:lnSpc>
              <a:spcBef>
                <a:spcPts val="1200"/>
              </a:spcBef>
              <a:spcAft>
                <a:spcPts val="1200"/>
              </a:spcAft>
              <a:buSzPts val="275"/>
              <a:buNone/>
            </a:pPr>
            <a:endParaRPr sz="12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useBgFill="1">
        <p:nvSpPr>
          <p:cNvPr id="81" name="Rectangle 71">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73">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83" name="Group 75">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381628"/>
            <a:ext cx="3913467" cy="4679746"/>
            <a:chOff x="-19221" y="251144"/>
            <a:chExt cx="5217958" cy="6239661"/>
          </a:xfrm>
        </p:grpSpPr>
        <p:sp>
          <p:nvSpPr>
            <p:cNvPr id="77" name="Freeform: Shape 76">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6" name="Google Shape;66;p15"/>
          <p:cNvSpPr txBox="1">
            <a:spLocks noGrp="1"/>
          </p:cNvSpPr>
          <p:nvPr>
            <p:ph type="title"/>
          </p:nvPr>
        </p:nvSpPr>
        <p:spPr>
          <a:xfrm>
            <a:off x="480060" y="932259"/>
            <a:ext cx="2891790" cy="3278981"/>
          </a:xfrm>
        </p:spPr>
        <p:txBody>
          <a:bodyPr spcFirstLastPara="1" vert="horz" lIns="91440" tIns="45720" rIns="91440" bIns="45720" rtlCol="0" anchor="ctr" anchorCtr="0">
            <a:normAutofit/>
          </a:bodyPr>
          <a:lstStyle/>
          <a:p>
            <a:pPr marL="0" lvl="0" indent="0" algn="l">
              <a:spcBef>
                <a:spcPct val="0"/>
              </a:spcBef>
              <a:spcAft>
                <a:spcPts val="0"/>
              </a:spcAft>
            </a:pPr>
            <a:r>
              <a:rPr lang="en-US" sz="2700" kern="1200">
                <a:solidFill>
                  <a:schemeClr val="tx2"/>
                </a:solidFill>
                <a:latin typeface="+mj-lt"/>
                <a:ea typeface="+mj-ea"/>
                <a:cs typeface="+mj-cs"/>
              </a:rPr>
              <a:t>Main objectives</a:t>
            </a:r>
          </a:p>
        </p:txBody>
      </p:sp>
      <p:sp>
        <p:nvSpPr>
          <p:cNvPr id="67" name="Google Shape;67;p15"/>
          <p:cNvSpPr txBox="1">
            <a:spLocks noGrp="1"/>
          </p:cNvSpPr>
          <p:nvPr>
            <p:ph type="body" idx="1"/>
          </p:nvPr>
        </p:nvSpPr>
        <p:spPr>
          <a:xfrm>
            <a:off x="4629150" y="603504"/>
            <a:ext cx="3915918" cy="3922776"/>
          </a:xfrm>
        </p:spPr>
        <p:txBody>
          <a:bodyPr spcFirstLastPara="1" vert="horz" lIns="91440" tIns="45720" rIns="91440" bIns="45720" rtlCol="0" anchor="ctr" anchorCtr="0">
            <a:normAutofit/>
          </a:bodyPr>
          <a:lstStyle/>
          <a:p>
            <a:pPr indent="-228600" algn="l">
              <a:spcAft>
                <a:spcPts val="600"/>
              </a:spcAft>
              <a:buFont typeface="Arial" panose="020B0604020202020204" pitchFamily="34" charset="0"/>
              <a:buChar char="•"/>
            </a:pPr>
            <a:r>
              <a:rPr lang="en-US" sz="1600" b="1">
                <a:solidFill>
                  <a:schemeClr val="accent6">
                    <a:lumMod val="60000"/>
                    <a:lumOff val="40000"/>
                  </a:schemeClr>
                </a:solidFill>
              </a:rPr>
              <a:t>Classification:</a:t>
            </a:r>
            <a:r>
              <a:rPr lang="en-US" sz="1600">
                <a:solidFill>
                  <a:schemeClr val="tx2"/>
                </a:solidFill>
              </a:rPr>
              <a:t> Predict "bad risk" class</a:t>
            </a:r>
            <a:endParaRPr lang="en-US" sz="1600">
              <a:solidFill>
                <a:schemeClr val="tx2"/>
              </a:solidFill>
              <a:cs typeface="Calibri"/>
            </a:endParaRPr>
          </a:p>
          <a:p>
            <a:pPr lvl="1" indent="-228600" algn="l">
              <a:spcAft>
                <a:spcPts val="600"/>
              </a:spcAft>
              <a:buFont typeface="Arial" panose="020B0604020202020204" pitchFamily="34" charset="0"/>
              <a:buChar char="•"/>
            </a:pPr>
            <a:r>
              <a:rPr lang="en-US" sz="1600">
                <a:solidFill>
                  <a:schemeClr val="tx2"/>
                </a:solidFill>
                <a:cs typeface="Calibri"/>
              </a:rPr>
              <a:t>Aim for high accuracy</a:t>
            </a:r>
          </a:p>
          <a:p>
            <a:pPr lvl="1" indent="-228600" algn="l">
              <a:spcAft>
                <a:spcPts val="600"/>
              </a:spcAft>
              <a:buFont typeface="Arial" panose="020B0604020202020204" pitchFamily="34" charset="0"/>
              <a:buChar char="•"/>
            </a:pPr>
            <a:r>
              <a:rPr lang="en-US" sz="1600">
                <a:solidFill>
                  <a:schemeClr val="tx2"/>
                </a:solidFill>
                <a:cs typeface="Calibri"/>
              </a:rPr>
              <a:t>BUT: Identification of </a:t>
            </a:r>
            <a:r>
              <a:rPr lang="en-US" sz="1600" u="sng">
                <a:solidFill>
                  <a:schemeClr val="tx2"/>
                </a:solidFill>
                <a:cs typeface="Calibri"/>
              </a:rPr>
              <a:t>bad risk is more important</a:t>
            </a:r>
          </a:p>
          <a:p>
            <a:pPr marL="457200" lvl="0" indent="-228600" algn="l">
              <a:spcBef>
                <a:spcPts val="0"/>
              </a:spcBef>
              <a:spcAft>
                <a:spcPts val="600"/>
              </a:spcAft>
              <a:buSzPts val="1800"/>
              <a:buFont typeface="Arial" panose="020B0604020202020204" pitchFamily="34" charset="0"/>
              <a:buChar char="•"/>
            </a:pPr>
            <a:r>
              <a:rPr lang="en-US" sz="1600" b="1">
                <a:solidFill>
                  <a:schemeClr val="accent2">
                    <a:lumMod val="60000"/>
                    <a:lumOff val="40000"/>
                  </a:schemeClr>
                </a:solidFill>
              </a:rPr>
              <a:t>Evaluation: </a:t>
            </a:r>
            <a:r>
              <a:rPr lang="en-US" sz="1600">
                <a:solidFill>
                  <a:schemeClr val="tx2"/>
                </a:solidFill>
              </a:rPr>
              <a:t>Estimate certainty of prediction</a:t>
            </a:r>
            <a:endParaRPr lang="en-US" sz="1600">
              <a:solidFill>
                <a:schemeClr val="tx2"/>
              </a:solidFill>
              <a:cs typeface="Calibri"/>
            </a:endParaRPr>
          </a:p>
          <a:p>
            <a:pPr marL="457200" lvl="0" indent="-228600" algn="l">
              <a:spcBef>
                <a:spcPts val="0"/>
              </a:spcBef>
              <a:spcAft>
                <a:spcPts val="600"/>
              </a:spcAft>
              <a:buSzPts val="1800"/>
              <a:buFont typeface="Arial" panose="020B0604020202020204" pitchFamily="34" charset="0"/>
              <a:buChar char="•"/>
            </a:pPr>
            <a:r>
              <a:rPr lang="en-US" sz="1600" b="1">
                <a:solidFill>
                  <a:schemeClr val="accent1"/>
                </a:solidFill>
              </a:rPr>
              <a:t>Variable importance:</a:t>
            </a:r>
            <a:r>
              <a:rPr lang="en-US" sz="1600">
                <a:solidFill>
                  <a:schemeClr val="tx2"/>
                </a:solidFill>
              </a:rPr>
              <a:t> Interpretation of the model, what can the predictors tell us about risk</a:t>
            </a:r>
            <a:endParaRPr lang="en-US" sz="1600">
              <a:solidFill>
                <a:schemeClr val="tx2"/>
              </a:solidFill>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E19FC-79FE-076F-A3C4-9B946021F5FC}"/>
              </a:ext>
            </a:extLst>
          </p:cNvPr>
          <p:cNvSpPr>
            <a:spLocks noGrp="1"/>
          </p:cNvSpPr>
          <p:nvPr>
            <p:ph type="title"/>
          </p:nvPr>
        </p:nvSpPr>
        <p:spPr>
          <a:xfrm rot="-5400000">
            <a:off x="-2047569" y="1873010"/>
            <a:ext cx="5550753" cy="1240577"/>
          </a:xfrm>
        </p:spPr>
        <p:txBody>
          <a:bodyPr>
            <a:normAutofit/>
          </a:bodyPr>
          <a:lstStyle/>
          <a:p>
            <a:r>
              <a:rPr lang="de-DE" sz="7200">
                <a:latin typeface="Arial"/>
                <a:cs typeface="Calibri Light"/>
              </a:rPr>
              <a:t>Workflow</a:t>
            </a:r>
          </a:p>
        </p:txBody>
      </p:sp>
      <p:sp>
        <p:nvSpPr>
          <p:cNvPr id="3" name="Textplatzhalter 2">
            <a:extLst>
              <a:ext uri="{FF2B5EF4-FFF2-40B4-BE49-F238E27FC236}">
                <a16:creationId xmlns:a16="http://schemas.microsoft.com/office/drawing/2014/main" id="{A1FB1CBF-5E9A-552B-1114-4A201C1645A0}"/>
              </a:ext>
            </a:extLst>
          </p:cNvPr>
          <p:cNvSpPr>
            <a:spLocks noGrp="1"/>
          </p:cNvSpPr>
          <p:nvPr>
            <p:ph type="body" idx="1"/>
          </p:nvPr>
        </p:nvSpPr>
        <p:spPr>
          <a:xfrm>
            <a:off x="1283738" y="167725"/>
            <a:ext cx="6576523" cy="4807953"/>
          </a:xfrm>
        </p:spPr>
        <p:txBody>
          <a:bodyPr/>
          <a:lstStyle/>
          <a:p>
            <a:pPr marL="628650" indent="-514350" algn="l">
              <a:buAutoNum type="arabicPeriod"/>
            </a:pPr>
            <a:r>
              <a:rPr lang="de-DE">
                <a:latin typeface="Arial"/>
                <a:cs typeface="Arial"/>
              </a:rPr>
              <a:t>Limited </a:t>
            </a:r>
            <a:r>
              <a:rPr lang="de-DE" err="1">
                <a:latin typeface="Arial"/>
                <a:cs typeface="Arial"/>
              </a:rPr>
              <a:t>exploratory</a:t>
            </a:r>
            <a:r>
              <a:rPr lang="de-DE">
                <a:latin typeface="Arial"/>
                <a:cs typeface="Arial"/>
              </a:rPr>
              <a:t> </a:t>
            </a:r>
            <a:r>
              <a:rPr lang="de-DE" err="1">
                <a:latin typeface="Arial"/>
                <a:cs typeface="Arial"/>
              </a:rPr>
              <a:t>analysis</a:t>
            </a:r>
            <a:endParaRPr lang="de-DE" err="1">
              <a:solidFill>
                <a:srgbClr val="000000"/>
              </a:solidFill>
              <a:latin typeface="Arial"/>
              <a:cs typeface="Arial"/>
            </a:endParaRPr>
          </a:p>
          <a:p>
            <a:pPr algn="l"/>
            <a:r>
              <a:rPr lang="de-DE" sz="2000">
                <a:solidFill>
                  <a:schemeClr val="accent5">
                    <a:lumMod val="40000"/>
                    <a:lumOff val="60000"/>
                  </a:schemeClr>
                </a:solidFill>
                <a:latin typeface="Arial"/>
                <a:cs typeface="Arial"/>
              </a:rPr>
              <a:t>!!</a:t>
            </a:r>
            <a:r>
              <a:rPr lang="de-DE" sz="2000" err="1">
                <a:solidFill>
                  <a:schemeClr val="accent5">
                    <a:lumMod val="40000"/>
                    <a:lumOff val="60000"/>
                  </a:schemeClr>
                </a:solidFill>
                <a:latin typeface="Arial"/>
                <a:cs typeface="Arial"/>
              </a:rPr>
              <a:t>Caution</a:t>
            </a:r>
            <a:r>
              <a:rPr lang="de-DE" sz="2000">
                <a:solidFill>
                  <a:schemeClr val="accent5">
                    <a:lumMod val="40000"/>
                    <a:lumOff val="60000"/>
                  </a:schemeClr>
                </a:solidFill>
                <a:latin typeface="Arial"/>
                <a:cs typeface="Arial"/>
              </a:rPr>
              <a:t>:</a:t>
            </a:r>
            <a:r>
              <a:rPr lang="de-DE" sz="2000">
                <a:latin typeface="Arial"/>
                <a:cs typeface="Arial"/>
              </a:rPr>
              <a:t> Data leak </a:t>
            </a:r>
            <a:r>
              <a:rPr lang="de-DE" sz="2000" err="1">
                <a:latin typeface="Arial"/>
                <a:cs typeface="Arial"/>
              </a:rPr>
              <a:t>danger</a:t>
            </a:r>
            <a:r>
              <a:rPr lang="de-DE" sz="2000">
                <a:latin typeface="Arial"/>
                <a:cs typeface="Arial"/>
              </a:rPr>
              <a:t> </a:t>
            </a:r>
            <a:r>
              <a:rPr lang="de-DE" sz="2000">
                <a:solidFill>
                  <a:schemeClr val="accent5">
                    <a:lumMod val="40000"/>
                    <a:lumOff val="60000"/>
                  </a:schemeClr>
                </a:solidFill>
                <a:latin typeface="Arial"/>
                <a:cs typeface="Arial"/>
              </a:rPr>
              <a:t>!!</a:t>
            </a:r>
          </a:p>
          <a:p>
            <a:pPr marL="457200" lvl="1" indent="-514350" algn="l">
              <a:buSzPts val="1800"/>
              <a:buFont typeface="Arial,Sans-Serif" panose="020B0604020202020204" pitchFamily="34" charset="0"/>
              <a:buChar char="•"/>
            </a:pPr>
            <a:r>
              <a:rPr lang="de-DE" sz="1200">
                <a:latin typeface="Arial"/>
                <a:cs typeface="Arial"/>
              </a:rPr>
              <a:t>Distribution </a:t>
            </a:r>
            <a:r>
              <a:rPr lang="de-DE" sz="1200" err="1">
                <a:latin typeface="Arial"/>
                <a:cs typeface="Arial"/>
              </a:rPr>
              <a:t>of</a:t>
            </a:r>
            <a:r>
              <a:rPr lang="de-DE" sz="1200">
                <a:latin typeface="Arial"/>
                <a:cs typeface="Arial"/>
              </a:rPr>
              <a:t> </a:t>
            </a:r>
            <a:r>
              <a:rPr lang="de-DE" sz="1200" err="1">
                <a:latin typeface="Arial"/>
                <a:cs typeface="Arial"/>
              </a:rPr>
              <a:t>predictors</a:t>
            </a:r>
            <a:r>
              <a:rPr lang="de-DE" sz="1200">
                <a:latin typeface="Arial"/>
                <a:cs typeface="Arial"/>
              </a:rPr>
              <a:t>, </a:t>
            </a:r>
            <a:r>
              <a:rPr lang="de-DE" sz="1200" err="1">
                <a:latin typeface="Arial"/>
                <a:cs typeface="Arial"/>
              </a:rPr>
              <a:t>interactions</a:t>
            </a:r>
            <a:r>
              <a:rPr lang="de-DE" sz="1200">
                <a:latin typeface="Arial"/>
                <a:cs typeface="Arial"/>
              </a:rPr>
              <a:t> </a:t>
            </a:r>
            <a:r>
              <a:rPr lang="de-DE" sz="1200" err="1">
                <a:latin typeface="Arial"/>
                <a:cs typeface="Arial"/>
              </a:rPr>
              <a:t>or</a:t>
            </a:r>
            <a:r>
              <a:rPr lang="de-DE" sz="1200">
                <a:latin typeface="Arial"/>
                <a:cs typeface="Arial"/>
              </a:rPr>
              <a:t> </a:t>
            </a:r>
            <a:r>
              <a:rPr lang="de-DE" sz="1200" err="1">
                <a:latin typeface="Arial"/>
                <a:cs typeface="Arial"/>
              </a:rPr>
              <a:t>correlations</a:t>
            </a:r>
            <a:r>
              <a:rPr lang="de-DE" sz="1200">
                <a:latin typeface="Arial"/>
                <a:cs typeface="Arial"/>
              </a:rPr>
              <a:t> </a:t>
            </a:r>
            <a:r>
              <a:rPr lang="de-DE" sz="1200" err="1">
                <a:latin typeface="Arial"/>
                <a:cs typeface="Arial"/>
              </a:rPr>
              <a:t>between</a:t>
            </a:r>
            <a:r>
              <a:rPr lang="de-DE" sz="1200">
                <a:latin typeface="Arial"/>
                <a:cs typeface="Arial"/>
              </a:rPr>
              <a:t> </a:t>
            </a:r>
            <a:r>
              <a:rPr lang="de-DE" sz="1200" err="1">
                <a:latin typeface="Arial"/>
                <a:cs typeface="Arial"/>
              </a:rPr>
              <a:t>them</a:t>
            </a:r>
            <a:endParaRPr lang="en-US" sz="1200" err="1">
              <a:latin typeface="Arial"/>
              <a:cs typeface="Arial"/>
            </a:endParaRPr>
          </a:p>
          <a:p>
            <a:pPr marL="457200" lvl="1" indent="-514350" algn="l">
              <a:buSzPts val="1800"/>
              <a:buFont typeface="Arial,Sans-Serif" panose="020B0604020202020204" pitchFamily="34" charset="0"/>
              <a:buChar char="•"/>
            </a:pPr>
            <a:r>
              <a:rPr lang="de-DE" sz="1200" err="1">
                <a:latin typeface="Arial"/>
                <a:cs typeface="Arial"/>
              </a:rPr>
              <a:t>Underrepresented</a:t>
            </a:r>
            <a:r>
              <a:rPr lang="de-DE" sz="1200">
                <a:latin typeface="Arial"/>
                <a:cs typeface="Arial"/>
              </a:rPr>
              <a:t> </a:t>
            </a:r>
            <a:r>
              <a:rPr lang="de-DE" sz="1200" err="1">
                <a:latin typeface="Arial"/>
                <a:cs typeface="Arial"/>
              </a:rPr>
              <a:t>levels</a:t>
            </a:r>
            <a:r>
              <a:rPr lang="de-DE" sz="1200">
                <a:latin typeface="Arial"/>
                <a:cs typeface="Arial"/>
              </a:rPr>
              <a:t> in </a:t>
            </a:r>
            <a:r>
              <a:rPr lang="de-DE" sz="1200" err="1">
                <a:latin typeface="Arial"/>
                <a:cs typeface="Arial"/>
              </a:rPr>
              <a:t>categorical</a:t>
            </a:r>
            <a:r>
              <a:rPr lang="de-DE" sz="1200">
                <a:latin typeface="Arial"/>
                <a:cs typeface="Arial"/>
              </a:rPr>
              <a:t> variables</a:t>
            </a:r>
          </a:p>
          <a:p>
            <a:pPr marL="457200" lvl="1" indent="-514350" algn="l">
              <a:buSzPts val="1800"/>
              <a:buFont typeface="Arial,Sans-Serif" panose="020B0604020202020204" pitchFamily="34" charset="0"/>
              <a:buChar char="•"/>
            </a:pPr>
            <a:r>
              <a:rPr lang="de-DE" sz="1200" err="1">
                <a:latin typeface="Arial"/>
                <a:cs typeface="Arial"/>
              </a:rPr>
              <a:t>Identification</a:t>
            </a:r>
            <a:r>
              <a:rPr lang="de-DE" sz="1200">
                <a:latin typeface="Arial"/>
                <a:cs typeface="Arial"/>
              </a:rPr>
              <a:t> </a:t>
            </a:r>
            <a:r>
              <a:rPr lang="de-DE" sz="1200" err="1">
                <a:latin typeface="Arial"/>
                <a:cs typeface="Arial"/>
              </a:rPr>
              <a:t>of</a:t>
            </a:r>
            <a:r>
              <a:rPr lang="de-DE" sz="1200">
                <a:latin typeface="Arial"/>
                <a:cs typeface="Arial"/>
              </a:rPr>
              <a:t> </a:t>
            </a:r>
            <a:r>
              <a:rPr lang="de-DE" sz="1200" err="1">
                <a:latin typeface="Arial"/>
                <a:cs typeface="Arial"/>
              </a:rPr>
              <a:t>outliers</a:t>
            </a:r>
            <a:endParaRPr lang="de-DE" sz="1200">
              <a:latin typeface="Arial"/>
              <a:cs typeface="Arial"/>
            </a:endParaRPr>
          </a:p>
          <a:p>
            <a:pPr marL="457200" lvl="1" indent="-514350" algn="l">
              <a:buSzPts val="1800"/>
              <a:buFont typeface="Arial,Sans-Serif" panose="020B0604020202020204" pitchFamily="34" charset="0"/>
              <a:buChar char="•"/>
            </a:pPr>
            <a:r>
              <a:rPr lang="de-DE" sz="1200" err="1">
                <a:latin typeface="Arial"/>
                <a:cs typeface="Arial"/>
              </a:rPr>
              <a:t>Associations</a:t>
            </a:r>
            <a:r>
              <a:rPr lang="de-DE" sz="1200">
                <a:latin typeface="Arial"/>
                <a:cs typeface="Arial"/>
              </a:rPr>
              <a:t> </a:t>
            </a:r>
            <a:r>
              <a:rPr lang="de-DE" sz="1200" err="1">
                <a:latin typeface="Arial"/>
                <a:cs typeface="Arial"/>
              </a:rPr>
              <a:t>with</a:t>
            </a:r>
            <a:r>
              <a:rPr lang="de-DE" sz="1200">
                <a:latin typeface="Arial"/>
                <a:cs typeface="Arial"/>
              </a:rPr>
              <a:t> </a:t>
            </a:r>
            <a:r>
              <a:rPr lang="de-DE" sz="1200" err="1">
                <a:latin typeface="Arial"/>
                <a:cs typeface="Arial"/>
              </a:rPr>
              <a:t>response</a:t>
            </a:r>
            <a:r>
              <a:rPr lang="de-DE" sz="1200">
                <a:latin typeface="Arial"/>
                <a:cs typeface="Arial"/>
              </a:rPr>
              <a:t> variable</a:t>
            </a:r>
          </a:p>
          <a:p>
            <a:pPr marL="457200" lvl="1" indent="-514350" algn="l">
              <a:buSzPts val="1800"/>
              <a:buFont typeface="Arial,Sans-Serif" panose="020B0604020202020204" pitchFamily="34" charset="0"/>
              <a:buChar char="•"/>
            </a:pPr>
            <a:r>
              <a:rPr lang="de-DE" sz="1200" err="1">
                <a:latin typeface="Arial"/>
                <a:cs typeface="Arial"/>
              </a:rPr>
              <a:t>Gain</a:t>
            </a:r>
            <a:r>
              <a:rPr lang="de-DE" sz="1200">
                <a:latin typeface="Arial"/>
                <a:cs typeface="Arial"/>
              </a:rPr>
              <a:t> </a:t>
            </a:r>
            <a:r>
              <a:rPr lang="de-DE" sz="1200" err="1">
                <a:latin typeface="Arial"/>
                <a:cs typeface="Arial"/>
              </a:rPr>
              <a:t>already</a:t>
            </a:r>
            <a:r>
              <a:rPr lang="de-DE" sz="1200">
                <a:latin typeface="Arial"/>
                <a:cs typeface="Arial"/>
              </a:rPr>
              <a:t> </a:t>
            </a:r>
            <a:r>
              <a:rPr lang="de-DE" sz="1200" err="1">
                <a:latin typeface="Arial"/>
                <a:cs typeface="Arial"/>
              </a:rPr>
              <a:t>valuable</a:t>
            </a:r>
            <a:r>
              <a:rPr lang="de-DE" sz="1200">
                <a:latin typeface="Arial"/>
                <a:cs typeface="Arial"/>
              </a:rPr>
              <a:t> </a:t>
            </a:r>
            <a:r>
              <a:rPr lang="de-DE" sz="1200" err="1">
                <a:latin typeface="Arial"/>
                <a:cs typeface="Arial"/>
              </a:rPr>
              <a:t>insight</a:t>
            </a:r>
            <a:r>
              <a:rPr lang="de-DE" sz="1200">
                <a:latin typeface="Arial"/>
                <a:cs typeface="Arial"/>
              </a:rPr>
              <a:t> </a:t>
            </a:r>
            <a:r>
              <a:rPr lang="de-DE" sz="1200" err="1">
                <a:latin typeface="Arial"/>
                <a:cs typeface="Arial"/>
              </a:rPr>
              <a:t>through</a:t>
            </a:r>
            <a:r>
              <a:rPr lang="de-DE" sz="1200">
                <a:latin typeface="Arial"/>
                <a:cs typeface="Arial"/>
              </a:rPr>
              <a:t> </a:t>
            </a:r>
            <a:r>
              <a:rPr lang="de-DE" sz="1200" err="1">
                <a:latin typeface="Arial"/>
                <a:cs typeface="Arial"/>
              </a:rPr>
              <a:t>data</a:t>
            </a:r>
            <a:r>
              <a:rPr lang="de-DE" sz="1200">
                <a:latin typeface="Arial"/>
                <a:cs typeface="Arial"/>
              </a:rPr>
              <a:t> </a:t>
            </a:r>
            <a:r>
              <a:rPr lang="de-DE" sz="1200" err="1">
                <a:latin typeface="Arial"/>
                <a:cs typeface="Arial"/>
              </a:rPr>
              <a:t>patterns</a:t>
            </a:r>
            <a:endParaRPr lang="de-DE" err="1"/>
          </a:p>
          <a:p>
            <a:pPr marL="457200" lvl="1" indent="-514350" algn="l">
              <a:buChar char="•"/>
            </a:pPr>
            <a:endParaRPr lang="de-DE" sz="1200">
              <a:latin typeface="Arial"/>
              <a:cs typeface="Arial"/>
            </a:endParaRPr>
          </a:p>
          <a:p>
            <a:pPr marL="114300" indent="0" algn="l">
              <a:buNone/>
            </a:pPr>
            <a:r>
              <a:rPr lang="de-DE">
                <a:latin typeface="Arial"/>
                <a:cs typeface="Arial"/>
              </a:rPr>
              <a:t>2.  Data </a:t>
            </a:r>
            <a:r>
              <a:rPr lang="de-DE" err="1">
                <a:latin typeface="Arial"/>
                <a:cs typeface="Arial"/>
              </a:rPr>
              <a:t>split</a:t>
            </a:r>
          </a:p>
          <a:p>
            <a:pPr marL="571500" indent="-457200" algn="l">
              <a:buChar char="•"/>
            </a:pPr>
            <a:r>
              <a:rPr lang="de-DE" sz="1200" err="1">
                <a:solidFill>
                  <a:srgbClr val="000000"/>
                </a:solidFill>
                <a:latin typeface="Arial"/>
                <a:cs typeface="Arial"/>
              </a:rPr>
              <a:t>Consider</a:t>
            </a:r>
            <a:r>
              <a:rPr lang="de-DE" sz="1200">
                <a:solidFill>
                  <a:srgbClr val="000000"/>
                </a:solidFill>
                <a:latin typeface="Arial"/>
                <a:cs typeface="Arial"/>
              </a:rPr>
              <a:t>: Random </a:t>
            </a:r>
            <a:r>
              <a:rPr lang="de-DE" sz="1200" err="1">
                <a:solidFill>
                  <a:srgbClr val="000000"/>
                </a:solidFill>
                <a:latin typeface="Arial"/>
                <a:cs typeface="Arial"/>
              </a:rPr>
              <a:t>sampling</a:t>
            </a:r>
            <a:r>
              <a:rPr lang="de-DE" sz="1200">
                <a:solidFill>
                  <a:srgbClr val="000000"/>
                </a:solidFill>
                <a:latin typeface="Arial"/>
                <a:cs typeface="Arial"/>
              </a:rPr>
              <a:t>? </a:t>
            </a:r>
          </a:p>
          <a:p>
            <a:pPr marL="571500" indent="-457200" algn="l">
              <a:buChar char="•"/>
            </a:pPr>
            <a:r>
              <a:rPr lang="de-DE" sz="1200" err="1">
                <a:solidFill>
                  <a:srgbClr val="000000"/>
                </a:solidFill>
                <a:latin typeface="Arial"/>
                <a:cs typeface="Arial"/>
              </a:rPr>
              <a:t>Is</a:t>
            </a:r>
            <a:r>
              <a:rPr lang="de-DE" sz="1200">
                <a:solidFill>
                  <a:srgbClr val="000000"/>
                </a:solidFill>
                <a:latin typeface="Arial"/>
                <a:cs typeface="Arial"/>
              </a:rPr>
              <a:t> </a:t>
            </a:r>
            <a:r>
              <a:rPr lang="de-DE" sz="1200" err="1">
                <a:solidFill>
                  <a:srgbClr val="000000"/>
                </a:solidFill>
                <a:latin typeface="Arial"/>
                <a:cs typeface="Arial"/>
              </a:rPr>
              <a:t>order</a:t>
            </a:r>
            <a:r>
              <a:rPr lang="de-DE" sz="1200">
                <a:solidFill>
                  <a:srgbClr val="000000"/>
                </a:solidFill>
                <a:latin typeface="Arial"/>
                <a:cs typeface="Arial"/>
              </a:rPr>
              <a:t> </a:t>
            </a:r>
            <a:r>
              <a:rPr lang="de-DE" sz="1200" err="1">
                <a:solidFill>
                  <a:srgbClr val="000000"/>
                </a:solidFill>
                <a:latin typeface="Arial"/>
                <a:cs typeface="Arial"/>
              </a:rPr>
              <a:t>of</a:t>
            </a:r>
            <a:r>
              <a:rPr lang="de-DE" sz="1200">
                <a:solidFill>
                  <a:srgbClr val="000000"/>
                </a:solidFill>
                <a:latin typeface="Arial"/>
                <a:cs typeface="Arial"/>
              </a:rPr>
              <a:t> </a:t>
            </a:r>
            <a:r>
              <a:rPr lang="de-DE" sz="1200" err="1">
                <a:solidFill>
                  <a:srgbClr val="000000"/>
                </a:solidFill>
                <a:latin typeface="Arial"/>
                <a:cs typeface="Arial"/>
              </a:rPr>
              <a:t>data</a:t>
            </a:r>
            <a:r>
              <a:rPr lang="de-DE" sz="1200">
                <a:solidFill>
                  <a:srgbClr val="000000"/>
                </a:solidFill>
                <a:latin typeface="Arial"/>
                <a:cs typeface="Arial"/>
              </a:rPr>
              <a:t> </a:t>
            </a:r>
            <a:r>
              <a:rPr lang="de-DE" sz="1200" err="1">
                <a:solidFill>
                  <a:srgbClr val="000000"/>
                </a:solidFill>
                <a:latin typeface="Arial"/>
                <a:cs typeface="Arial"/>
              </a:rPr>
              <a:t>points</a:t>
            </a:r>
            <a:r>
              <a:rPr lang="de-DE" sz="1200">
                <a:solidFill>
                  <a:srgbClr val="000000"/>
                </a:solidFill>
                <a:latin typeface="Arial"/>
                <a:cs typeface="Arial"/>
              </a:rPr>
              <a:t> relevant?</a:t>
            </a:r>
          </a:p>
          <a:p>
            <a:pPr marL="571500" indent="-457200" algn="l">
              <a:buChar char="•"/>
            </a:pPr>
            <a:r>
              <a:rPr lang="de-DE" sz="1200" err="1">
                <a:solidFill>
                  <a:srgbClr val="000000"/>
                </a:solidFill>
                <a:latin typeface="Arial"/>
                <a:cs typeface="Arial"/>
              </a:rPr>
              <a:t>Imbalanced</a:t>
            </a:r>
            <a:r>
              <a:rPr lang="de-DE" sz="1200">
                <a:solidFill>
                  <a:srgbClr val="000000"/>
                </a:solidFill>
                <a:latin typeface="Arial"/>
                <a:cs typeface="Arial"/>
              </a:rPr>
              <a:t> </a:t>
            </a:r>
            <a:r>
              <a:rPr lang="de-DE" sz="1200" err="1">
                <a:solidFill>
                  <a:srgbClr val="000000"/>
                </a:solidFill>
                <a:latin typeface="Arial"/>
                <a:cs typeface="Arial"/>
              </a:rPr>
              <a:t>response</a:t>
            </a:r>
            <a:r>
              <a:rPr lang="de-DE" sz="1200">
                <a:solidFill>
                  <a:srgbClr val="000000"/>
                </a:solidFill>
                <a:latin typeface="Arial"/>
                <a:cs typeface="Arial"/>
              </a:rPr>
              <a:t> variable? </a:t>
            </a:r>
          </a:p>
          <a:p>
            <a:pPr marL="1028700" lvl="1" indent="-457200" algn="l">
              <a:buChar char="•"/>
            </a:pPr>
            <a:r>
              <a:rPr lang="de-DE" sz="800" err="1">
                <a:solidFill>
                  <a:srgbClr val="000000"/>
                </a:solidFill>
                <a:latin typeface="Arial"/>
                <a:cs typeface="Arial"/>
              </a:rPr>
              <a:t>Perserve</a:t>
            </a:r>
            <a:r>
              <a:rPr lang="de-DE" sz="800">
                <a:solidFill>
                  <a:srgbClr val="000000"/>
                </a:solidFill>
                <a:latin typeface="Arial"/>
                <a:cs typeface="Arial"/>
              </a:rPr>
              <a:t> </a:t>
            </a:r>
            <a:r>
              <a:rPr lang="de-DE" sz="800" err="1">
                <a:solidFill>
                  <a:srgbClr val="000000"/>
                </a:solidFill>
                <a:latin typeface="Arial"/>
                <a:cs typeface="Arial"/>
              </a:rPr>
              <a:t>proportions</a:t>
            </a:r>
            <a:r>
              <a:rPr lang="de-DE" sz="800">
                <a:solidFill>
                  <a:srgbClr val="000000"/>
                </a:solidFill>
                <a:latin typeface="Arial"/>
                <a:cs typeface="Arial"/>
              </a:rPr>
              <a:t> in </a:t>
            </a:r>
            <a:r>
              <a:rPr lang="de-DE" sz="800" err="1">
                <a:solidFill>
                  <a:srgbClr val="000000"/>
                </a:solidFill>
                <a:latin typeface="Arial"/>
                <a:cs typeface="Arial"/>
              </a:rPr>
              <a:t>both</a:t>
            </a:r>
            <a:r>
              <a:rPr lang="de-DE" sz="800">
                <a:solidFill>
                  <a:srgbClr val="000000"/>
                </a:solidFill>
                <a:latin typeface="Arial"/>
                <a:cs typeface="Arial"/>
              </a:rPr>
              <a:t> </a:t>
            </a:r>
            <a:r>
              <a:rPr lang="de-DE" sz="800" err="1">
                <a:solidFill>
                  <a:srgbClr val="000000"/>
                </a:solidFill>
                <a:latin typeface="Arial"/>
                <a:cs typeface="Arial"/>
              </a:rPr>
              <a:t>train</a:t>
            </a:r>
            <a:r>
              <a:rPr lang="de-DE" sz="800">
                <a:solidFill>
                  <a:srgbClr val="000000"/>
                </a:solidFill>
                <a:latin typeface="Arial"/>
                <a:cs typeface="Arial"/>
              </a:rPr>
              <a:t> and </a:t>
            </a:r>
            <a:r>
              <a:rPr lang="de-DE" sz="800" err="1">
                <a:solidFill>
                  <a:srgbClr val="000000"/>
                </a:solidFill>
                <a:latin typeface="Arial"/>
                <a:cs typeface="Arial"/>
              </a:rPr>
              <a:t>test</a:t>
            </a:r>
            <a:r>
              <a:rPr lang="de-DE" sz="800">
                <a:solidFill>
                  <a:srgbClr val="000000"/>
                </a:solidFill>
                <a:latin typeface="Arial"/>
                <a:cs typeface="Arial"/>
              </a:rPr>
              <a:t> (</a:t>
            </a:r>
            <a:r>
              <a:rPr lang="de-DE" sz="800" err="1">
                <a:solidFill>
                  <a:srgbClr val="000000"/>
                </a:solidFill>
                <a:latin typeface="Arial"/>
                <a:cs typeface="Arial"/>
              </a:rPr>
              <a:t>stratified</a:t>
            </a:r>
            <a:r>
              <a:rPr lang="de-DE" sz="800">
                <a:solidFill>
                  <a:srgbClr val="000000"/>
                </a:solidFill>
                <a:latin typeface="Arial"/>
                <a:cs typeface="Arial"/>
              </a:rPr>
              <a:t> </a:t>
            </a:r>
            <a:r>
              <a:rPr lang="de-DE" sz="800" err="1">
                <a:solidFill>
                  <a:srgbClr val="000000"/>
                </a:solidFill>
                <a:latin typeface="Arial"/>
                <a:cs typeface="Arial"/>
              </a:rPr>
              <a:t>split</a:t>
            </a:r>
            <a:r>
              <a:rPr lang="de-DE" sz="800">
                <a:solidFill>
                  <a:srgbClr val="000000"/>
                </a:solidFill>
                <a:latin typeface="Arial"/>
                <a:cs typeface="Arial"/>
              </a:rPr>
              <a:t>)</a:t>
            </a:r>
          </a:p>
          <a:p>
            <a:pPr marL="1028700" lvl="1" indent="-457200" algn="l">
              <a:buChar char="•"/>
            </a:pPr>
            <a:r>
              <a:rPr lang="de-DE" sz="800" err="1">
                <a:solidFill>
                  <a:srgbClr val="000000"/>
                </a:solidFill>
                <a:latin typeface="Arial"/>
                <a:cs typeface="Arial"/>
              </a:rPr>
              <a:t>Or</a:t>
            </a:r>
            <a:r>
              <a:rPr lang="de-DE" sz="800">
                <a:solidFill>
                  <a:srgbClr val="000000"/>
                </a:solidFill>
                <a:latin typeface="Arial"/>
                <a:cs typeface="Arial"/>
              </a:rPr>
              <a:t> </a:t>
            </a:r>
            <a:r>
              <a:rPr lang="de-DE" sz="800" err="1">
                <a:solidFill>
                  <a:srgbClr val="000000"/>
                </a:solidFill>
                <a:latin typeface="Arial"/>
                <a:cs typeface="Arial"/>
              </a:rPr>
              <a:t>up</a:t>
            </a:r>
            <a:r>
              <a:rPr lang="de-DE" sz="800">
                <a:solidFill>
                  <a:srgbClr val="000000"/>
                </a:solidFill>
                <a:latin typeface="Arial"/>
                <a:cs typeface="Arial"/>
              </a:rPr>
              <a:t>/down sample </a:t>
            </a:r>
            <a:r>
              <a:rPr lang="de-DE" sz="800" err="1">
                <a:solidFill>
                  <a:srgbClr val="000000"/>
                </a:solidFill>
                <a:latin typeface="Arial"/>
                <a:cs typeface="Arial"/>
              </a:rPr>
              <a:t>minority</a:t>
            </a:r>
            <a:r>
              <a:rPr lang="de-DE" sz="800">
                <a:solidFill>
                  <a:srgbClr val="000000"/>
                </a:solidFill>
                <a:latin typeface="Arial"/>
                <a:cs typeface="Arial"/>
              </a:rPr>
              <a:t>/</a:t>
            </a:r>
            <a:r>
              <a:rPr lang="de-DE" sz="800" err="1">
                <a:solidFill>
                  <a:srgbClr val="000000"/>
                </a:solidFill>
                <a:latin typeface="Arial"/>
                <a:cs typeface="Arial"/>
              </a:rPr>
              <a:t>majority</a:t>
            </a:r>
            <a:r>
              <a:rPr lang="de-DE" sz="800">
                <a:solidFill>
                  <a:srgbClr val="000000"/>
                </a:solidFill>
                <a:latin typeface="Arial"/>
                <a:cs typeface="Arial"/>
              </a:rPr>
              <a:t> </a:t>
            </a:r>
            <a:r>
              <a:rPr lang="de-DE" sz="800" err="1">
                <a:solidFill>
                  <a:srgbClr val="000000"/>
                </a:solidFill>
                <a:latin typeface="Arial"/>
                <a:cs typeface="Arial"/>
              </a:rPr>
              <a:t>class</a:t>
            </a:r>
            <a:endParaRPr lang="de-DE" sz="800">
              <a:solidFill>
                <a:srgbClr val="000000"/>
              </a:solidFill>
              <a:latin typeface="Arial"/>
              <a:cs typeface="Arial"/>
            </a:endParaRPr>
          </a:p>
          <a:p>
            <a:pPr marL="114300" indent="0" algn="l">
              <a:buNone/>
            </a:pPr>
            <a:endParaRPr lang="de-DE">
              <a:solidFill>
                <a:srgbClr val="000000"/>
              </a:solidFill>
              <a:latin typeface="Arial"/>
              <a:cs typeface="Arial"/>
            </a:endParaRPr>
          </a:p>
          <a:p>
            <a:pPr marL="114300" indent="0" algn="l">
              <a:buNone/>
            </a:pPr>
            <a:endParaRPr lang="de-DE" sz="2000">
              <a:solidFill>
                <a:schemeClr val="accent5">
                  <a:lumMod val="40000"/>
                  <a:lumOff val="60000"/>
                </a:schemeClr>
              </a:solidFill>
              <a:latin typeface="Arial"/>
              <a:cs typeface="Arial"/>
            </a:endParaRPr>
          </a:p>
        </p:txBody>
      </p:sp>
      <p:pic>
        <p:nvPicPr>
          <p:cNvPr id="4" name="Grafik 3" descr="Ein Bild, das Text, Screenshot, Schrift, Reihe enthält.&#10;&#10;Beschreibung automatisch generiert.">
            <a:extLst>
              <a:ext uri="{FF2B5EF4-FFF2-40B4-BE49-F238E27FC236}">
                <a16:creationId xmlns:a16="http://schemas.microsoft.com/office/drawing/2014/main" id="{A312688E-8729-5321-CC6E-555FF77E58EF}"/>
              </a:ext>
            </a:extLst>
          </p:cNvPr>
          <p:cNvPicPr>
            <a:picLocks noChangeAspect="1"/>
          </p:cNvPicPr>
          <p:nvPr/>
        </p:nvPicPr>
        <p:blipFill>
          <a:blip r:embed="rId2"/>
          <a:stretch>
            <a:fillRect/>
          </a:stretch>
        </p:blipFill>
        <p:spPr>
          <a:xfrm>
            <a:off x="1407746" y="3170507"/>
            <a:ext cx="2743200" cy="1440180"/>
          </a:xfrm>
          <a:prstGeom prst="rect">
            <a:avLst/>
          </a:prstGeom>
        </p:spPr>
      </p:pic>
      <p:sp>
        <p:nvSpPr>
          <p:cNvPr id="5" name="Textfeld 4">
            <a:extLst>
              <a:ext uri="{FF2B5EF4-FFF2-40B4-BE49-F238E27FC236}">
                <a16:creationId xmlns:a16="http://schemas.microsoft.com/office/drawing/2014/main" id="{ED180C06-867C-0075-BBB5-5F54AB326938}"/>
              </a:ext>
            </a:extLst>
          </p:cNvPr>
          <p:cNvSpPr txBox="1"/>
          <p:nvPr/>
        </p:nvSpPr>
        <p:spPr>
          <a:xfrm>
            <a:off x="4943231" y="1836615"/>
            <a:ext cx="4161692" cy="21421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
              <a:lnSpc>
                <a:spcPct val="90000"/>
              </a:lnSpc>
            </a:pPr>
            <a:r>
              <a:rPr lang="de-DE" sz="2800"/>
              <a:t>3.  Feature </a:t>
            </a:r>
            <a:r>
              <a:rPr lang="de-DE" sz="2800" err="1"/>
              <a:t>engineering</a:t>
            </a:r>
            <a:endParaRPr lang="de-DE" sz="2800"/>
          </a:p>
          <a:p>
            <a:pPr marL="571500" indent="-457200">
              <a:lnSpc>
                <a:spcPct val="90000"/>
              </a:lnSpc>
              <a:buFont typeface="Arial,Sans-Serif"/>
              <a:buChar char="•"/>
            </a:pPr>
            <a:r>
              <a:rPr lang="de-DE" sz="1200" err="1"/>
              <a:t>Should</a:t>
            </a:r>
            <a:r>
              <a:rPr lang="de-DE" sz="1200"/>
              <a:t> </a:t>
            </a:r>
            <a:r>
              <a:rPr lang="de-DE" sz="1200" i="1" err="1"/>
              <a:t>generally</a:t>
            </a:r>
            <a:r>
              <a:rPr lang="de-DE" sz="1200"/>
              <a:t> </a:t>
            </a:r>
            <a:r>
              <a:rPr lang="de-DE" sz="1200" err="1"/>
              <a:t>be</a:t>
            </a:r>
            <a:r>
              <a:rPr lang="de-DE" sz="1200"/>
              <a:t> </a:t>
            </a:r>
            <a:r>
              <a:rPr lang="de-DE" sz="1200" err="1"/>
              <a:t>done</a:t>
            </a:r>
            <a:r>
              <a:rPr lang="de-DE" sz="1200"/>
              <a:t> after </a:t>
            </a:r>
            <a:r>
              <a:rPr lang="de-DE" sz="1200" err="1"/>
              <a:t>split</a:t>
            </a:r>
            <a:r>
              <a:rPr lang="de-DE" sz="1200"/>
              <a:t> </a:t>
            </a:r>
            <a:r>
              <a:rPr lang="de-DE" sz="1200" err="1"/>
              <a:t>to</a:t>
            </a:r>
            <a:r>
              <a:rPr lang="de-DE" sz="1200"/>
              <a:t> </a:t>
            </a:r>
            <a:r>
              <a:rPr lang="de-DE" sz="1200" err="1"/>
              <a:t>avoid</a:t>
            </a:r>
            <a:r>
              <a:rPr lang="de-DE" sz="1200"/>
              <a:t> </a:t>
            </a:r>
            <a:r>
              <a:rPr lang="de-DE" sz="1200" b="1" err="1">
                <a:solidFill>
                  <a:schemeClr val="accent5">
                    <a:lumMod val="40000"/>
                    <a:lumOff val="60000"/>
                  </a:schemeClr>
                </a:solidFill>
              </a:rPr>
              <a:t>data</a:t>
            </a:r>
            <a:r>
              <a:rPr lang="de-DE" sz="1200" b="1">
                <a:solidFill>
                  <a:schemeClr val="accent5">
                    <a:lumMod val="40000"/>
                    <a:lumOff val="60000"/>
                  </a:schemeClr>
                </a:solidFill>
              </a:rPr>
              <a:t> </a:t>
            </a:r>
            <a:r>
              <a:rPr lang="de-DE" sz="1200" b="1" err="1">
                <a:solidFill>
                  <a:schemeClr val="accent5">
                    <a:lumMod val="40000"/>
                    <a:lumOff val="60000"/>
                  </a:schemeClr>
                </a:solidFill>
              </a:rPr>
              <a:t>leakage</a:t>
            </a:r>
            <a:endParaRPr lang="de-DE" sz="1200" b="1">
              <a:solidFill>
                <a:schemeClr val="accent5">
                  <a:lumMod val="40000"/>
                  <a:lumOff val="60000"/>
                </a:schemeClr>
              </a:solidFill>
            </a:endParaRPr>
          </a:p>
          <a:p>
            <a:pPr marL="571500" indent="-457200">
              <a:lnSpc>
                <a:spcPct val="90000"/>
              </a:lnSpc>
              <a:buFont typeface="Arial,Sans-Serif"/>
              <a:buChar char="•"/>
            </a:pPr>
            <a:r>
              <a:rPr lang="de-DE" sz="1200">
                <a:solidFill>
                  <a:schemeClr val="tx1"/>
                </a:solidFill>
              </a:rPr>
              <a:t>Dummy (</a:t>
            </a:r>
            <a:r>
              <a:rPr lang="de-DE" sz="1200" err="1">
                <a:solidFill>
                  <a:schemeClr val="tx1"/>
                </a:solidFill>
              </a:rPr>
              <a:t>necessary</a:t>
            </a:r>
            <a:r>
              <a:rPr lang="de-DE" sz="1200">
                <a:solidFill>
                  <a:schemeClr val="tx1"/>
                </a:solidFill>
              </a:rPr>
              <a:t> </a:t>
            </a:r>
            <a:r>
              <a:rPr lang="de-DE" sz="1200" err="1">
                <a:solidFill>
                  <a:schemeClr val="tx1"/>
                </a:solidFill>
              </a:rPr>
              <a:t>when</a:t>
            </a:r>
            <a:r>
              <a:rPr lang="de-DE" sz="1200">
                <a:solidFill>
                  <a:schemeClr val="tx1"/>
                </a:solidFill>
              </a:rPr>
              <a:t> </a:t>
            </a:r>
            <a:r>
              <a:rPr lang="de-DE" sz="1200" err="1">
                <a:solidFill>
                  <a:schemeClr val="tx1"/>
                </a:solidFill>
              </a:rPr>
              <a:t>model</a:t>
            </a:r>
            <a:r>
              <a:rPr lang="de-DE" sz="1200">
                <a:solidFill>
                  <a:schemeClr val="tx1"/>
                </a:solidFill>
              </a:rPr>
              <a:t> </a:t>
            </a:r>
            <a:r>
              <a:rPr lang="de-DE" sz="1200" err="1">
                <a:solidFill>
                  <a:schemeClr val="tx1"/>
                </a:solidFill>
              </a:rPr>
              <a:t>can't</a:t>
            </a:r>
            <a:r>
              <a:rPr lang="de-DE" sz="1200">
                <a:solidFill>
                  <a:schemeClr val="tx1"/>
                </a:solidFill>
              </a:rPr>
              <a:t> handle </a:t>
            </a:r>
            <a:r>
              <a:rPr lang="de-DE" sz="1200" err="1">
                <a:solidFill>
                  <a:schemeClr val="tx1"/>
                </a:solidFill>
              </a:rPr>
              <a:t>collinearity</a:t>
            </a:r>
            <a:r>
              <a:rPr lang="de-DE" sz="1200">
                <a:solidFill>
                  <a:schemeClr val="tx1"/>
                </a:solidFill>
              </a:rPr>
              <a:t>) </a:t>
            </a:r>
            <a:r>
              <a:rPr lang="de-DE" sz="1200" err="1">
                <a:solidFill>
                  <a:schemeClr val="tx1"/>
                </a:solidFill>
              </a:rPr>
              <a:t>or</a:t>
            </a:r>
            <a:r>
              <a:rPr lang="de-DE" sz="1200">
                <a:solidFill>
                  <a:schemeClr val="tx1"/>
                </a:solidFill>
              </a:rPr>
              <a:t> </a:t>
            </a:r>
            <a:r>
              <a:rPr lang="de-DE" sz="1200" err="1">
                <a:solidFill>
                  <a:schemeClr val="tx1"/>
                </a:solidFill>
              </a:rPr>
              <a:t>oneHot</a:t>
            </a:r>
            <a:r>
              <a:rPr lang="de-DE" sz="1200">
                <a:solidFill>
                  <a:schemeClr val="tx1"/>
                </a:solidFill>
              </a:rPr>
              <a:t> </a:t>
            </a:r>
            <a:r>
              <a:rPr lang="de-DE" sz="1200" err="1">
                <a:solidFill>
                  <a:schemeClr val="tx1"/>
                </a:solidFill>
              </a:rPr>
              <a:t>encoder</a:t>
            </a:r>
            <a:endParaRPr lang="de-DE" sz="1200">
              <a:solidFill>
                <a:schemeClr val="tx1"/>
              </a:solidFill>
            </a:endParaRPr>
          </a:p>
          <a:p>
            <a:pPr marL="571500" indent="-457200">
              <a:lnSpc>
                <a:spcPct val="90000"/>
              </a:lnSpc>
              <a:buFont typeface="Arial,Sans-Serif"/>
              <a:buChar char="•"/>
            </a:pPr>
            <a:endParaRPr lang="de-DE" sz="1200">
              <a:solidFill>
                <a:schemeClr val="tx1"/>
              </a:solidFill>
            </a:endParaRPr>
          </a:p>
          <a:p>
            <a:pPr marL="571500" lvl="3" indent="-457200">
              <a:lnSpc>
                <a:spcPct val="90000"/>
              </a:lnSpc>
              <a:buFont typeface="Arial,Sans-Serif"/>
              <a:buChar char="•"/>
            </a:pPr>
            <a:r>
              <a:rPr lang="de-DE" sz="1200" err="1"/>
              <a:t>Standardization</a:t>
            </a:r>
            <a:r>
              <a:rPr lang="de-DE" sz="1200"/>
              <a:t> and/</a:t>
            </a:r>
            <a:r>
              <a:rPr lang="de-DE" sz="1200" err="1"/>
              <a:t>or</a:t>
            </a:r>
            <a:r>
              <a:rPr lang="de-DE" sz="1200"/>
              <a:t> </a:t>
            </a:r>
            <a:r>
              <a:rPr lang="de-DE" sz="1200" err="1"/>
              <a:t>transformation</a:t>
            </a:r>
            <a:r>
              <a:rPr lang="de-DE" sz="1200"/>
              <a:t> </a:t>
            </a:r>
            <a:r>
              <a:rPr lang="de-DE" sz="1200" err="1"/>
              <a:t>of</a:t>
            </a:r>
            <a:r>
              <a:rPr lang="de-DE" sz="1200"/>
              <a:t> </a:t>
            </a:r>
            <a:r>
              <a:rPr lang="de-DE" sz="1200" err="1"/>
              <a:t>numerical</a:t>
            </a:r>
            <a:r>
              <a:rPr lang="de-DE" sz="1200"/>
              <a:t> variables</a:t>
            </a:r>
          </a:p>
          <a:p>
            <a:pPr marL="571500" lvl="3" indent="-457200">
              <a:lnSpc>
                <a:spcPct val="90000"/>
              </a:lnSpc>
              <a:buFont typeface="Arial,Sans-Serif"/>
              <a:buChar char="•"/>
            </a:pPr>
            <a:r>
              <a:rPr lang="de-DE" sz="1200"/>
              <a:t>Encoding </a:t>
            </a:r>
            <a:r>
              <a:rPr lang="de-DE" sz="1200" err="1"/>
              <a:t>of</a:t>
            </a:r>
            <a:r>
              <a:rPr lang="de-DE" sz="1200"/>
              <a:t> ordinal </a:t>
            </a:r>
            <a:r>
              <a:rPr lang="de-DE" sz="1200" err="1"/>
              <a:t>categorical</a:t>
            </a:r>
            <a:r>
              <a:rPr lang="de-DE" sz="1200"/>
              <a:t> variables</a:t>
            </a:r>
          </a:p>
          <a:p>
            <a:pPr marL="571500" lvl="3" indent="-457200">
              <a:lnSpc>
                <a:spcPct val="90000"/>
              </a:lnSpc>
              <a:buFont typeface="Arial,Sans-Serif"/>
              <a:buChar char="•"/>
            </a:pPr>
            <a:r>
              <a:rPr lang="de-DE" sz="1200">
                <a:solidFill>
                  <a:schemeClr val="tx1"/>
                </a:solidFill>
              </a:rPr>
              <a:t>Feature </a:t>
            </a:r>
            <a:r>
              <a:rPr lang="de-DE" sz="1200" err="1">
                <a:solidFill>
                  <a:schemeClr val="tx1"/>
                </a:solidFill>
              </a:rPr>
              <a:t>reduction</a:t>
            </a:r>
            <a:r>
              <a:rPr lang="de-DE" sz="1200">
                <a:solidFill>
                  <a:schemeClr val="tx1"/>
                </a:solidFill>
              </a:rPr>
              <a:t>/</a:t>
            </a:r>
            <a:r>
              <a:rPr lang="de-DE" sz="1200" err="1">
                <a:solidFill>
                  <a:schemeClr val="tx1"/>
                </a:solidFill>
              </a:rPr>
              <a:t>selection</a:t>
            </a:r>
            <a:r>
              <a:rPr lang="de-DE" sz="1200">
                <a:solidFill>
                  <a:schemeClr val="tx1"/>
                </a:solidFill>
              </a:rPr>
              <a:t>: p &gt;&gt; n High </a:t>
            </a:r>
            <a:r>
              <a:rPr lang="de-DE" sz="1200" err="1">
                <a:solidFill>
                  <a:schemeClr val="tx1"/>
                </a:solidFill>
              </a:rPr>
              <a:t>dimensionality</a:t>
            </a:r>
            <a:r>
              <a:rPr lang="de-DE" sz="1200">
                <a:solidFill>
                  <a:schemeClr val="tx1"/>
                </a:solidFill>
              </a:rPr>
              <a:t>? -&gt; </a:t>
            </a:r>
            <a:r>
              <a:rPr lang="de-DE" sz="1200" err="1">
                <a:solidFill>
                  <a:schemeClr val="tx1"/>
                </a:solidFill>
              </a:rPr>
              <a:t>Reduce</a:t>
            </a:r>
            <a:r>
              <a:rPr lang="de-DE" sz="1200">
                <a:solidFill>
                  <a:schemeClr val="tx1"/>
                </a:solidFill>
              </a:rPr>
              <a:t> feature </a:t>
            </a:r>
            <a:r>
              <a:rPr lang="de-DE" sz="1200" err="1">
                <a:solidFill>
                  <a:schemeClr val="tx1"/>
                </a:solidFill>
              </a:rPr>
              <a:t>space</a:t>
            </a:r>
          </a:p>
        </p:txBody>
      </p:sp>
    </p:spTree>
    <p:extLst>
      <p:ext uri="{BB962C8B-B14F-4D97-AF65-F5344CB8AC3E}">
        <p14:creationId xmlns:p14="http://schemas.microsoft.com/office/powerpoint/2010/main" val="223866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E19FC-79FE-076F-A3C4-9B946021F5FC}"/>
              </a:ext>
            </a:extLst>
          </p:cNvPr>
          <p:cNvSpPr>
            <a:spLocks noGrp="1"/>
          </p:cNvSpPr>
          <p:nvPr>
            <p:ph type="title"/>
          </p:nvPr>
        </p:nvSpPr>
        <p:spPr>
          <a:xfrm rot="-5400000">
            <a:off x="-2047569" y="1873010"/>
            <a:ext cx="5550753" cy="1240577"/>
          </a:xfrm>
        </p:spPr>
        <p:txBody>
          <a:bodyPr>
            <a:normAutofit/>
          </a:bodyPr>
          <a:lstStyle/>
          <a:p>
            <a:r>
              <a:rPr lang="de-DE" sz="7200">
                <a:latin typeface="Arial"/>
                <a:cs typeface="Calibri Light"/>
              </a:rPr>
              <a:t>Workflow</a:t>
            </a:r>
          </a:p>
        </p:txBody>
      </p:sp>
      <p:sp>
        <p:nvSpPr>
          <p:cNvPr id="3" name="Textplatzhalter 2">
            <a:extLst>
              <a:ext uri="{FF2B5EF4-FFF2-40B4-BE49-F238E27FC236}">
                <a16:creationId xmlns:a16="http://schemas.microsoft.com/office/drawing/2014/main" id="{A1FB1CBF-5E9A-552B-1114-4A201C1645A0}"/>
              </a:ext>
            </a:extLst>
          </p:cNvPr>
          <p:cNvSpPr>
            <a:spLocks noGrp="1"/>
          </p:cNvSpPr>
          <p:nvPr>
            <p:ph type="body" idx="1"/>
          </p:nvPr>
        </p:nvSpPr>
        <p:spPr>
          <a:xfrm>
            <a:off x="1293507" y="167725"/>
            <a:ext cx="7475292" cy="4807953"/>
          </a:xfrm>
        </p:spPr>
        <p:txBody>
          <a:bodyPr/>
          <a:lstStyle/>
          <a:p>
            <a:pPr marL="114300" indent="0" algn="l">
              <a:buNone/>
            </a:pPr>
            <a:r>
              <a:rPr lang="de-DE">
                <a:latin typeface="Arial"/>
                <a:cs typeface="Arial"/>
              </a:rPr>
              <a:t>4. Model </a:t>
            </a:r>
            <a:r>
              <a:rPr lang="de-DE" err="1">
                <a:latin typeface="Arial"/>
                <a:cs typeface="Arial"/>
              </a:rPr>
              <a:t>selection</a:t>
            </a:r>
            <a:endParaRPr lang="de-DE" err="1">
              <a:solidFill>
                <a:srgbClr val="000000"/>
              </a:solidFill>
              <a:latin typeface="Arial"/>
              <a:cs typeface="Arial"/>
            </a:endParaRPr>
          </a:p>
          <a:p>
            <a:pPr algn="l">
              <a:buChar char="•"/>
            </a:pPr>
            <a:r>
              <a:rPr lang="de-DE" sz="1800">
                <a:solidFill>
                  <a:srgbClr val="000000"/>
                </a:solidFill>
                <a:latin typeface="Arial"/>
                <a:cs typeface="Arial"/>
              </a:rPr>
              <a:t>Choice </a:t>
            </a:r>
            <a:r>
              <a:rPr lang="de-DE" sz="1800" err="1">
                <a:solidFill>
                  <a:srgbClr val="000000"/>
                </a:solidFill>
                <a:latin typeface="Arial"/>
                <a:cs typeface="Arial"/>
              </a:rPr>
              <a:t>of</a:t>
            </a:r>
            <a:r>
              <a:rPr lang="de-DE" sz="1800">
                <a:solidFill>
                  <a:srgbClr val="000000"/>
                </a:solidFill>
                <a:latin typeface="Arial"/>
                <a:cs typeface="Arial"/>
              </a:rPr>
              <a:t> </a:t>
            </a:r>
            <a:r>
              <a:rPr lang="de-DE" sz="1800" err="1">
                <a:solidFill>
                  <a:srgbClr val="000000"/>
                </a:solidFill>
                <a:latin typeface="Arial"/>
                <a:cs typeface="Arial"/>
              </a:rPr>
              <a:t>algorithm</a:t>
            </a:r>
            <a:endParaRPr lang="de-DE" sz="1800">
              <a:solidFill>
                <a:srgbClr val="000000"/>
              </a:solidFill>
              <a:latin typeface="Arial"/>
              <a:cs typeface="Arial"/>
            </a:endParaRPr>
          </a:p>
          <a:p>
            <a:pPr algn="l">
              <a:buChar char="•"/>
            </a:pPr>
            <a:r>
              <a:rPr lang="de-DE" sz="1800">
                <a:solidFill>
                  <a:srgbClr val="000000"/>
                </a:solidFill>
                <a:latin typeface="Arial"/>
                <a:cs typeface="Arial"/>
              </a:rPr>
              <a:t>Hyperparameter </a:t>
            </a:r>
            <a:r>
              <a:rPr lang="de-DE" sz="1800" err="1">
                <a:solidFill>
                  <a:srgbClr val="000000"/>
                </a:solidFill>
                <a:latin typeface="Arial"/>
                <a:cs typeface="Arial"/>
              </a:rPr>
              <a:t>tuning</a:t>
            </a:r>
            <a:r>
              <a:rPr lang="de-DE" sz="1800">
                <a:solidFill>
                  <a:srgbClr val="000000"/>
                </a:solidFill>
                <a:latin typeface="Arial"/>
                <a:cs typeface="Arial"/>
              </a:rPr>
              <a:t> and </a:t>
            </a:r>
            <a:r>
              <a:rPr lang="de-DE" sz="1800" err="1">
                <a:solidFill>
                  <a:srgbClr val="000000"/>
                </a:solidFill>
                <a:latin typeface="Arial"/>
                <a:cs typeface="Arial"/>
              </a:rPr>
              <a:t>training</a:t>
            </a:r>
          </a:p>
          <a:p>
            <a:pPr lvl="1" indent="-514350" algn="l">
              <a:buSzPts val="1800"/>
              <a:buChar char="•"/>
            </a:pPr>
            <a:r>
              <a:rPr lang="de-DE" sz="1600" err="1">
                <a:solidFill>
                  <a:srgbClr val="000000"/>
                </a:solidFill>
                <a:latin typeface="Arial"/>
                <a:cs typeface="Arial"/>
              </a:rPr>
              <a:t>Resampling</a:t>
            </a:r>
            <a:endParaRPr lang="de-DE" sz="1600">
              <a:solidFill>
                <a:srgbClr val="000000"/>
              </a:solidFill>
              <a:latin typeface="Arial"/>
              <a:cs typeface="Arial"/>
            </a:endParaRPr>
          </a:p>
          <a:p>
            <a:pPr lvl="1" indent="-514350" algn="l">
              <a:buSzPts val="1800"/>
              <a:buChar char="•"/>
            </a:pPr>
            <a:r>
              <a:rPr lang="de-DE" sz="1800">
                <a:solidFill>
                  <a:srgbClr val="000000"/>
                </a:solidFill>
                <a:latin typeface="Arial"/>
                <a:cs typeface="Arial"/>
              </a:rPr>
              <a:t>IMPORTANT: </a:t>
            </a:r>
            <a:r>
              <a:rPr lang="de-DE" sz="1800" err="1">
                <a:solidFill>
                  <a:schemeClr val="accent1">
                    <a:lumMod val="60000"/>
                    <a:lumOff val="40000"/>
                  </a:schemeClr>
                </a:solidFill>
                <a:latin typeface="Arial"/>
                <a:cs typeface="Arial"/>
              </a:rPr>
              <a:t>choice</a:t>
            </a:r>
            <a:r>
              <a:rPr lang="de-DE" sz="1800">
                <a:solidFill>
                  <a:schemeClr val="accent1">
                    <a:lumMod val="60000"/>
                    <a:lumOff val="40000"/>
                  </a:schemeClr>
                </a:solidFill>
                <a:latin typeface="Arial"/>
                <a:cs typeface="Arial"/>
              </a:rPr>
              <a:t> </a:t>
            </a:r>
            <a:r>
              <a:rPr lang="de-DE" sz="1800" err="1">
                <a:solidFill>
                  <a:schemeClr val="accent1">
                    <a:lumMod val="60000"/>
                    <a:lumOff val="40000"/>
                  </a:schemeClr>
                </a:solidFill>
                <a:latin typeface="Arial"/>
                <a:cs typeface="Arial"/>
              </a:rPr>
              <a:t>of</a:t>
            </a:r>
            <a:r>
              <a:rPr lang="de-DE" sz="1800">
                <a:solidFill>
                  <a:schemeClr val="accent1">
                    <a:lumMod val="60000"/>
                    <a:lumOff val="40000"/>
                  </a:schemeClr>
                </a:solidFill>
                <a:latin typeface="Arial"/>
                <a:cs typeface="Arial"/>
              </a:rPr>
              <a:t> </a:t>
            </a:r>
            <a:r>
              <a:rPr lang="de-DE" sz="1800" b="1" err="1">
                <a:solidFill>
                  <a:schemeClr val="accent1">
                    <a:lumMod val="60000"/>
                    <a:lumOff val="40000"/>
                  </a:schemeClr>
                </a:solidFill>
                <a:latin typeface="Arial"/>
                <a:cs typeface="Arial"/>
              </a:rPr>
              <a:t>evaluation</a:t>
            </a:r>
            <a:r>
              <a:rPr lang="de-DE" sz="1800" b="1">
                <a:solidFill>
                  <a:schemeClr val="accent1">
                    <a:lumMod val="60000"/>
                    <a:lumOff val="40000"/>
                  </a:schemeClr>
                </a:solidFill>
                <a:latin typeface="Arial"/>
                <a:cs typeface="Arial"/>
              </a:rPr>
              <a:t> </a:t>
            </a:r>
            <a:r>
              <a:rPr lang="de-DE" sz="1800" b="1" err="1">
                <a:solidFill>
                  <a:schemeClr val="accent1">
                    <a:lumMod val="60000"/>
                    <a:lumOff val="40000"/>
                  </a:schemeClr>
                </a:solidFill>
                <a:latin typeface="Arial"/>
                <a:cs typeface="Arial"/>
              </a:rPr>
              <a:t>metric</a:t>
            </a:r>
            <a:r>
              <a:rPr lang="de-DE" sz="1800" b="1">
                <a:solidFill>
                  <a:schemeClr val="accent1">
                    <a:lumMod val="60000"/>
                    <a:lumOff val="40000"/>
                  </a:schemeClr>
                </a:solidFill>
                <a:latin typeface="Arial"/>
                <a:cs typeface="Arial"/>
              </a:rPr>
              <a:t> </a:t>
            </a:r>
            <a:r>
              <a:rPr lang="de-DE" sz="1800" err="1">
                <a:latin typeface="Arial"/>
                <a:cs typeface="Arial"/>
              </a:rPr>
              <a:t>adapted</a:t>
            </a:r>
            <a:r>
              <a:rPr lang="de-DE" sz="1800">
                <a:latin typeface="Arial"/>
                <a:cs typeface="Arial"/>
              </a:rPr>
              <a:t> </a:t>
            </a:r>
            <a:r>
              <a:rPr lang="de-DE" sz="1800" err="1">
                <a:latin typeface="Arial"/>
                <a:cs typeface="Arial"/>
              </a:rPr>
              <a:t>to</a:t>
            </a:r>
            <a:r>
              <a:rPr lang="de-DE" sz="1800">
                <a:latin typeface="Arial"/>
                <a:cs typeface="Arial"/>
              </a:rPr>
              <a:t> </a:t>
            </a:r>
            <a:r>
              <a:rPr lang="de-DE" sz="1800" err="1">
                <a:latin typeface="Arial"/>
                <a:cs typeface="Arial"/>
              </a:rPr>
              <a:t>main</a:t>
            </a:r>
            <a:r>
              <a:rPr lang="de-DE" sz="1800">
                <a:latin typeface="Arial"/>
                <a:cs typeface="Arial"/>
              </a:rPr>
              <a:t> </a:t>
            </a:r>
            <a:r>
              <a:rPr lang="de-DE" sz="1800" err="1">
                <a:latin typeface="Arial"/>
                <a:cs typeface="Arial"/>
              </a:rPr>
              <a:t>objective</a:t>
            </a:r>
            <a:endParaRPr lang="de-DE" sz="1800">
              <a:latin typeface="Arial"/>
              <a:cs typeface="Arial"/>
            </a:endParaRPr>
          </a:p>
          <a:p>
            <a:pPr lvl="1" indent="-514350" algn="l">
              <a:buChar char="•"/>
            </a:pPr>
            <a:r>
              <a:rPr lang="de-DE" sz="1800" err="1">
                <a:solidFill>
                  <a:srgbClr val="000000"/>
                </a:solidFill>
                <a:latin typeface="Arial"/>
                <a:cs typeface="Arial"/>
              </a:rPr>
              <a:t>Possibility</a:t>
            </a:r>
            <a:r>
              <a:rPr lang="de-DE" sz="1800">
                <a:solidFill>
                  <a:srgbClr val="000000"/>
                </a:solidFill>
                <a:latin typeface="Arial"/>
                <a:cs typeface="Arial"/>
              </a:rPr>
              <a:t> </a:t>
            </a:r>
            <a:r>
              <a:rPr lang="de-DE" sz="1800" err="1">
                <a:solidFill>
                  <a:srgbClr val="000000"/>
                </a:solidFill>
                <a:latin typeface="Arial"/>
                <a:cs typeface="Arial"/>
              </a:rPr>
              <a:t>for</a:t>
            </a:r>
            <a:r>
              <a:rPr lang="de-DE" sz="1800">
                <a:solidFill>
                  <a:srgbClr val="000000"/>
                </a:solidFill>
                <a:latin typeface="Arial"/>
                <a:cs typeface="Arial"/>
              </a:rPr>
              <a:t> iterative feature </a:t>
            </a:r>
            <a:r>
              <a:rPr lang="de-DE" sz="1800" err="1">
                <a:solidFill>
                  <a:srgbClr val="000000"/>
                </a:solidFill>
                <a:latin typeface="Arial"/>
                <a:cs typeface="Arial"/>
              </a:rPr>
              <a:t>selection</a:t>
            </a:r>
            <a:endParaRPr lang="de-DE" sz="1800">
              <a:solidFill>
                <a:srgbClr val="000000"/>
              </a:solidFill>
              <a:latin typeface="Arial"/>
              <a:cs typeface="Arial"/>
            </a:endParaRPr>
          </a:p>
          <a:p>
            <a:pPr algn="l">
              <a:buChar char="•"/>
            </a:pPr>
            <a:r>
              <a:rPr lang="de-DE" sz="1800" err="1">
                <a:solidFill>
                  <a:srgbClr val="000000"/>
                </a:solidFill>
                <a:latin typeface="Arial"/>
                <a:cs typeface="Arial"/>
              </a:rPr>
              <a:t>Determine</a:t>
            </a:r>
            <a:r>
              <a:rPr lang="de-DE" sz="1800">
                <a:solidFill>
                  <a:srgbClr val="000000"/>
                </a:solidFill>
                <a:latin typeface="Arial"/>
                <a:cs typeface="Arial"/>
              </a:rPr>
              <a:t> </a:t>
            </a:r>
            <a:r>
              <a:rPr lang="de-DE" sz="1800" err="1">
                <a:solidFill>
                  <a:srgbClr val="000000"/>
                </a:solidFill>
                <a:latin typeface="Arial"/>
                <a:cs typeface="Arial"/>
              </a:rPr>
              <a:t>the</a:t>
            </a:r>
            <a:r>
              <a:rPr lang="de-DE" sz="1800">
                <a:solidFill>
                  <a:srgbClr val="000000"/>
                </a:solidFill>
                <a:latin typeface="Arial"/>
                <a:cs typeface="Arial"/>
              </a:rPr>
              <a:t> </a:t>
            </a:r>
            <a:r>
              <a:rPr lang="de-DE" sz="1800" err="1">
                <a:solidFill>
                  <a:srgbClr val="000000"/>
                </a:solidFill>
                <a:latin typeface="Arial"/>
                <a:cs typeface="Arial"/>
              </a:rPr>
              <a:t>best</a:t>
            </a:r>
            <a:r>
              <a:rPr lang="de-DE" sz="1800">
                <a:solidFill>
                  <a:srgbClr val="000000"/>
                </a:solidFill>
                <a:latin typeface="Arial"/>
                <a:cs typeface="Arial"/>
              </a:rPr>
              <a:t> </a:t>
            </a:r>
            <a:r>
              <a:rPr lang="de-DE" sz="1800" err="1">
                <a:solidFill>
                  <a:srgbClr val="000000"/>
                </a:solidFill>
                <a:latin typeface="Arial"/>
                <a:cs typeface="Arial"/>
              </a:rPr>
              <a:t>model</a:t>
            </a:r>
            <a:endParaRPr lang="de-DE" sz="1800">
              <a:solidFill>
                <a:srgbClr val="000000"/>
              </a:solidFill>
              <a:latin typeface="Arial"/>
              <a:cs typeface="Arial"/>
            </a:endParaRPr>
          </a:p>
          <a:p>
            <a:pPr lvl="1" indent="-514350" algn="l">
              <a:buChar char="•"/>
            </a:pPr>
            <a:r>
              <a:rPr lang="de-DE" sz="1400">
                <a:solidFill>
                  <a:srgbClr val="000000"/>
                </a:solidFill>
                <a:latin typeface="Arial"/>
                <a:cs typeface="Arial"/>
              </a:rPr>
              <a:t>Re-</a:t>
            </a:r>
            <a:r>
              <a:rPr lang="de-DE" sz="1400" err="1">
                <a:solidFill>
                  <a:srgbClr val="000000"/>
                </a:solidFill>
                <a:latin typeface="Arial"/>
                <a:cs typeface="Arial"/>
              </a:rPr>
              <a:t>evaluate</a:t>
            </a:r>
            <a:r>
              <a:rPr lang="de-DE" sz="1400">
                <a:solidFill>
                  <a:srgbClr val="000000"/>
                </a:solidFill>
                <a:latin typeface="Arial"/>
                <a:cs typeface="Arial"/>
              </a:rPr>
              <a:t> </a:t>
            </a:r>
            <a:r>
              <a:rPr lang="de-DE" sz="1400" err="1">
                <a:solidFill>
                  <a:srgbClr val="000000"/>
                </a:solidFill>
                <a:latin typeface="Arial"/>
                <a:cs typeface="Arial"/>
              </a:rPr>
              <a:t>performance</a:t>
            </a:r>
            <a:r>
              <a:rPr lang="de-DE" sz="1400">
                <a:solidFill>
                  <a:srgbClr val="000000"/>
                </a:solidFill>
                <a:latin typeface="Arial"/>
                <a:cs typeface="Arial"/>
              </a:rPr>
              <a:t> (</a:t>
            </a:r>
            <a:r>
              <a:rPr lang="de-DE" sz="1400" err="1">
                <a:solidFill>
                  <a:srgbClr val="000000"/>
                </a:solidFill>
                <a:latin typeface="Arial"/>
                <a:cs typeface="Arial"/>
              </a:rPr>
              <a:t>feedback</a:t>
            </a:r>
            <a:r>
              <a:rPr lang="de-DE" sz="1400">
                <a:solidFill>
                  <a:srgbClr val="000000"/>
                </a:solidFill>
                <a:latin typeface="Arial"/>
                <a:cs typeface="Arial"/>
              </a:rPr>
              <a:t> loop)</a:t>
            </a:r>
          </a:p>
          <a:p>
            <a:pPr marL="114300" indent="0" algn="l">
              <a:buNone/>
            </a:pPr>
            <a:r>
              <a:rPr lang="de-DE" sz="2200">
                <a:solidFill>
                  <a:srgbClr val="000000"/>
                </a:solidFill>
                <a:latin typeface="Arial"/>
                <a:cs typeface="Arial"/>
              </a:rPr>
              <a:t>5. Final </a:t>
            </a:r>
            <a:r>
              <a:rPr lang="de-DE" sz="2200" err="1">
                <a:solidFill>
                  <a:srgbClr val="000000"/>
                </a:solidFill>
                <a:latin typeface="Arial"/>
                <a:cs typeface="Arial"/>
              </a:rPr>
              <a:t>model</a:t>
            </a:r>
            <a:r>
              <a:rPr lang="de-DE" sz="2200">
                <a:solidFill>
                  <a:srgbClr val="000000"/>
                </a:solidFill>
                <a:latin typeface="Arial"/>
                <a:cs typeface="Arial"/>
              </a:rPr>
              <a:t> </a:t>
            </a:r>
            <a:r>
              <a:rPr lang="de-DE" sz="2200" err="1">
                <a:solidFill>
                  <a:srgbClr val="000000"/>
                </a:solidFill>
                <a:latin typeface="Arial"/>
                <a:cs typeface="Arial"/>
              </a:rPr>
              <a:t>evaluation</a:t>
            </a:r>
          </a:p>
          <a:p>
            <a:pPr lvl="1" indent="-514350" algn="l">
              <a:buChar char="•"/>
            </a:pPr>
            <a:r>
              <a:rPr lang="de-DE" sz="1800">
                <a:solidFill>
                  <a:srgbClr val="000000"/>
                </a:solidFill>
                <a:latin typeface="Arial"/>
                <a:cs typeface="Arial"/>
              </a:rPr>
              <a:t>Use </a:t>
            </a:r>
            <a:r>
              <a:rPr lang="de-DE" sz="1800" err="1">
                <a:solidFill>
                  <a:srgbClr val="000000"/>
                </a:solidFill>
                <a:latin typeface="Arial"/>
                <a:cs typeface="Arial"/>
              </a:rPr>
              <a:t>model</a:t>
            </a:r>
            <a:r>
              <a:rPr lang="de-DE" sz="1800">
                <a:solidFill>
                  <a:srgbClr val="000000"/>
                </a:solidFill>
                <a:latin typeface="Arial"/>
                <a:cs typeface="Arial"/>
              </a:rPr>
              <a:t> </a:t>
            </a:r>
            <a:r>
              <a:rPr lang="de-DE" sz="1800" err="1">
                <a:solidFill>
                  <a:srgbClr val="000000"/>
                </a:solidFill>
                <a:latin typeface="Arial"/>
                <a:cs typeface="Arial"/>
              </a:rPr>
              <a:t>to</a:t>
            </a:r>
            <a:r>
              <a:rPr lang="de-DE" sz="1800">
                <a:solidFill>
                  <a:srgbClr val="000000"/>
                </a:solidFill>
                <a:latin typeface="Arial"/>
                <a:cs typeface="Arial"/>
              </a:rPr>
              <a:t> </a:t>
            </a:r>
            <a:r>
              <a:rPr lang="de-DE" sz="1800" err="1">
                <a:solidFill>
                  <a:srgbClr val="000000"/>
                </a:solidFill>
                <a:latin typeface="Arial"/>
                <a:cs typeface="Arial"/>
              </a:rPr>
              <a:t>predict</a:t>
            </a:r>
            <a:r>
              <a:rPr lang="de-DE" sz="1800">
                <a:solidFill>
                  <a:srgbClr val="000000"/>
                </a:solidFill>
                <a:latin typeface="Arial"/>
                <a:cs typeface="Arial"/>
              </a:rPr>
              <a:t> on </a:t>
            </a:r>
            <a:r>
              <a:rPr lang="de-DE" sz="1800" err="1">
                <a:solidFill>
                  <a:srgbClr val="000000"/>
                </a:solidFill>
                <a:latin typeface="Arial"/>
                <a:cs typeface="Arial"/>
              </a:rPr>
              <a:t>held</a:t>
            </a:r>
            <a:r>
              <a:rPr lang="de-DE" sz="1800">
                <a:solidFill>
                  <a:srgbClr val="000000"/>
                </a:solidFill>
                <a:latin typeface="Arial"/>
                <a:cs typeface="Arial"/>
              </a:rPr>
              <a:t> out </a:t>
            </a:r>
            <a:r>
              <a:rPr lang="de-DE" sz="1800" err="1">
                <a:solidFill>
                  <a:srgbClr val="000000"/>
                </a:solidFill>
                <a:latin typeface="Arial"/>
                <a:cs typeface="Arial"/>
              </a:rPr>
              <a:t>test</a:t>
            </a:r>
            <a:r>
              <a:rPr lang="de-DE" sz="1800">
                <a:solidFill>
                  <a:srgbClr val="000000"/>
                </a:solidFill>
                <a:latin typeface="Arial"/>
                <a:cs typeface="Arial"/>
              </a:rPr>
              <a:t> </a:t>
            </a:r>
            <a:r>
              <a:rPr lang="de-DE" sz="1800" err="1">
                <a:solidFill>
                  <a:srgbClr val="000000"/>
                </a:solidFill>
                <a:latin typeface="Arial"/>
                <a:cs typeface="Arial"/>
              </a:rPr>
              <a:t>set</a:t>
            </a:r>
            <a:endParaRPr lang="de-DE" sz="1800">
              <a:solidFill>
                <a:srgbClr val="000000"/>
              </a:solidFill>
              <a:latin typeface="Arial"/>
              <a:cs typeface="Arial"/>
            </a:endParaRPr>
          </a:p>
          <a:p>
            <a:pPr lvl="1" indent="-514350" algn="l">
              <a:buChar char="•"/>
            </a:pPr>
            <a:r>
              <a:rPr lang="de-DE" sz="1800" b="1" err="1">
                <a:solidFill>
                  <a:schemeClr val="accent6">
                    <a:lumMod val="60000"/>
                    <a:lumOff val="40000"/>
                  </a:schemeClr>
                </a:solidFill>
                <a:latin typeface="Arial"/>
                <a:cs typeface="Arial"/>
              </a:rPr>
              <a:t>Overfit</a:t>
            </a:r>
            <a:r>
              <a:rPr lang="de-DE" sz="1800" b="1">
                <a:solidFill>
                  <a:schemeClr val="accent6">
                    <a:lumMod val="60000"/>
                    <a:lumOff val="40000"/>
                  </a:schemeClr>
                </a:solidFill>
                <a:latin typeface="Arial"/>
                <a:cs typeface="Arial"/>
              </a:rPr>
              <a:t>?</a:t>
            </a:r>
            <a:r>
              <a:rPr lang="de-DE" sz="1800">
                <a:solidFill>
                  <a:srgbClr val="000000"/>
                </a:solidFill>
                <a:latin typeface="Arial"/>
                <a:cs typeface="Arial"/>
              </a:rPr>
              <a:t> -&gt; Test </a:t>
            </a:r>
            <a:r>
              <a:rPr lang="de-DE" sz="1800" err="1">
                <a:solidFill>
                  <a:srgbClr val="000000"/>
                </a:solidFill>
                <a:latin typeface="Arial"/>
                <a:cs typeface="Arial"/>
              </a:rPr>
              <a:t>performance</a:t>
            </a:r>
            <a:r>
              <a:rPr lang="de-DE" sz="1800">
                <a:solidFill>
                  <a:srgbClr val="000000"/>
                </a:solidFill>
                <a:latin typeface="Arial"/>
                <a:cs typeface="Arial"/>
              </a:rPr>
              <a:t> </a:t>
            </a:r>
            <a:r>
              <a:rPr lang="de-DE" sz="1800" err="1">
                <a:solidFill>
                  <a:srgbClr val="000000"/>
                </a:solidFill>
                <a:latin typeface="Arial"/>
                <a:cs typeface="Arial"/>
              </a:rPr>
              <a:t>worse</a:t>
            </a:r>
            <a:r>
              <a:rPr lang="de-DE" sz="1800">
                <a:solidFill>
                  <a:srgbClr val="000000"/>
                </a:solidFill>
                <a:latin typeface="Arial"/>
                <a:cs typeface="Arial"/>
              </a:rPr>
              <a:t> </a:t>
            </a:r>
            <a:r>
              <a:rPr lang="de-DE" sz="1800" err="1">
                <a:solidFill>
                  <a:srgbClr val="000000"/>
                </a:solidFill>
                <a:latin typeface="Arial"/>
                <a:cs typeface="Arial"/>
              </a:rPr>
              <a:t>than</a:t>
            </a:r>
            <a:r>
              <a:rPr lang="de-DE" sz="1800">
                <a:solidFill>
                  <a:srgbClr val="000000"/>
                </a:solidFill>
                <a:latin typeface="Arial"/>
                <a:cs typeface="Arial"/>
              </a:rPr>
              <a:t> </a:t>
            </a:r>
            <a:r>
              <a:rPr lang="de-DE" sz="1800" err="1">
                <a:solidFill>
                  <a:srgbClr val="000000"/>
                </a:solidFill>
                <a:latin typeface="Arial"/>
                <a:cs typeface="Arial"/>
              </a:rPr>
              <a:t>train</a:t>
            </a:r>
            <a:r>
              <a:rPr lang="de-DE" sz="1800">
                <a:solidFill>
                  <a:srgbClr val="000000"/>
                </a:solidFill>
                <a:latin typeface="Arial"/>
                <a:cs typeface="Arial"/>
              </a:rPr>
              <a:t> </a:t>
            </a:r>
            <a:r>
              <a:rPr lang="de-DE" sz="1800" err="1">
                <a:solidFill>
                  <a:srgbClr val="000000"/>
                </a:solidFill>
                <a:latin typeface="Arial"/>
                <a:cs typeface="Arial"/>
              </a:rPr>
              <a:t>performance</a:t>
            </a:r>
            <a:endParaRPr lang="de-DE" sz="1800">
              <a:solidFill>
                <a:srgbClr val="000000"/>
              </a:solidFill>
              <a:latin typeface="Arial"/>
              <a:cs typeface="Arial"/>
            </a:endParaRPr>
          </a:p>
          <a:p>
            <a:pPr lvl="1" indent="-514350" algn="l">
              <a:buChar char="•"/>
            </a:pPr>
            <a:r>
              <a:rPr lang="de-DE" sz="1800" err="1">
                <a:solidFill>
                  <a:srgbClr val="000000"/>
                </a:solidFill>
                <a:latin typeface="Arial"/>
                <a:cs typeface="Arial"/>
              </a:rPr>
              <a:t>Estimate</a:t>
            </a:r>
            <a:r>
              <a:rPr lang="de-DE" sz="1800">
                <a:solidFill>
                  <a:srgbClr val="000000"/>
                </a:solidFill>
                <a:latin typeface="Arial"/>
                <a:cs typeface="Arial"/>
              </a:rPr>
              <a:t> </a:t>
            </a:r>
            <a:r>
              <a:rPr lang="de-DE" sz="1800" err="1">
                <a:solidFill>
                  <a:srgbClr val="000000"/>
                </a:solidFill>
                <a:latin typeface="Arial"/>
                <a:cs typeface="Arial"/>
              </a:rPr>
              <a:t>certainty</a:t>
            </a:r>
            <a:r>
              <a:rPr lang="de-DE" sz="1800">
                <a:solidFill>
                  <a:srgbClr val="000000"/>
                </a:solidFill>
                <a:latin typeface="Arial"/>
                <a:cs typeface="Arial"/>
              </a:rPr>
              <a:t> </a:t>
            </a:r>
            <a:r>
              <a:rPr lang="de-DE" sz="1800" err="1">
                <a:solidFill>
                  <a:srgbClr val="000000"/>
                </a:solidFill>
                <a:latin typeface="Arial"/>
                <a:cs typeface="Arial"/>
              </a:rPr>
              <a:t>of</a:t>
            </a:r>
            <a:r>
              <a:rPr lang="de-DE" sz="1800">
                <a:solidFill>
                  <a:srgbClr val="000000"/>
                </a:solidFill>
                <a:latin typeface="Arial"/>
                <a:cs typeface="Arial"/>
              </a:rPr>
              <a:t> </a:t>
            </a:r>
            <a:r>
              <a:rPr lang="de-DE" sz="1800" err="1">
                <a:solidFill>
                  <a:srgbClr val="000000"/>
                </a:solidFill>
                <a:latin typeface="Arial"/>
                <a:cs typeface="Arial"/>
              </a:rPr>
              <a:t>prediction</a:t>
            </a:r>
          </a:p>
          <a:p>
            <a:pPr marL="114300" indent="0" algn="l">
              <a:buNone/>
            </a:pPr>
            <a:r>
              <a:rPr lang="de-DE" sz="2200">
                <a:solidFill>
                  <a:srgbClr val="000000"/>
                </a:solidFill>
                <a:latin typeface="Arial"/>
                <a:cs typeface="Arial"/>
              </a:rPr>
              <a:t>6. Model </a:t>
            </a:r>
            <a:r>
              <a:rPr lang="de-DE" sz="2200" err="1">
                <a:solidFill>
                  <a:srgbClr val="000000"/>
                </a:solidFill>
                <a:latin typeface="Arial"/>
                <a:cs typeface="Arial"/>
              </a:rPr>
              <a:t>interpretation</a:t>
            </a:r>
          </a:p>
          <a:p>
            <a:pPr marL="857250" lvl="1" indent="-285750" algn="l">
              <a:buChar char="•"/>
            </a:pPr>
            <a:r>
              <a:rPr lang="de-DE" sz="1800" err="1">
                <a:solidFill>
                  <a:srgbClr val="000000"/>
                </a:solidFill>
                <a:latin typeface="Arial"/>
                <a:cs typeface="Arial"/>
              </a:rPr>
              <a:t>Understand</a:t>
            </a:r>
            <a:r>
              <a:rPr lang="de-DE" sz="1800">
                <a:solidFill>
                  <a:srgbClr val="000000"/>
                </a:solidFill>
                <a:latin typeface="Arial"/>
                <a:cs typeface="Arial"/>
              </a:rPr>
              <a:t> </a:t>
            </a:r>
            <a:r>
              <a:rPr lang="de-DE" sz="1800" err="1">
                <a:solidFill>
                  <a:srgbClr val="000000"/>
                </a:solidFill>
                <a:latin typeface="Arial"/>
                <a:cs typeface="Arial"/>
              </a:rPr>
              <a:t>the</a:t>
            </a:r>
            <a:r>
              <a:rPr lang="de-DE" sz="1800">
                <a:solidFill>
                  <a:srgbClr val="000000"/>
                </a:solidFill>
                <a:latin typeface="Arial"/>
                <a:cs typeface="Arial"/>
              </a:rPr>
              <a:t> </a:t>
            </a:r>
            <a:r>
              <a:rPr lang="de-DE" sz="1800" err="1">
                <a:solidFill>
                  <a:srgbClr val="000000"/>
                </a:solidFill>
                <a:latin typeface="Arial"/>
                <a:cs typeface="Arial"/>
              </a:rPr>
              <a:t>model</a:t>
            </a:r>
            <a:endParaRPr lang="de-DE" sz="1800">
              <a:solidFill>
                <a:srgbClr val="000000"/>
              </a:solidFill>
              <a:latin typeface="Arial"/>
              <a:cs typeface="Arial"/>
            </a:endParaRPr>
          </a:p>
          <a:p>
            <a:pPr marL="857250" lvl="1" indent="-285750" algn="l">
              <a:buChar char="•"/>
            </a:pPr>
            <a:r>
              <a:rPr lang="de-DE" sz="1800">
                <a:solidFill>
                  <a:srgbClr val="000000"/>
                </a:solidFill>
                <a:latin typeface="Arial"/>
                <a:cs typeface="Arial"/>
              </a:rPr>
              <a:t>Draw </a:t>
            </a:r>
            <a:r>
              <a:rPr lang="de-DE" sz="1800" err="1">
                <a:solidFill>
                  <a:srgbClr val="000000"/>
                </a:solidFill>
                <a:latin typeface="Arial"/>
                <a:cs typeface="Arial"/>
              </a:rPr>
              <a:t>conclusion</a:t>
            </a:r>
            <a:r>
              <a:rPr lang="de-DE" sz="1800">
                <a:solidFill>
                  <a:srgbClr val="000000"/>
                </a:solidFill>
                <a:latin typeface="Arial"/>
                <a:cs typeface="Arial"/>
              </a:rPr>
              <a:t>, e.g. feature </a:t>
            </a:r>
            <a:r>
              <a:rPr lang="de-DE" sz="1800" err="1">
                <a:solidFill>
                  <a:srgbClr val="000000"/>
                </a:solidFill>
                <a:latin typeface="Arial"/>
                <a:cs typeface="Arial"/>
              </a:rPr>
              <a:t>interactions</a:t>
            </a:r>
            <a:r>
              <a:rPr lang="de-DE" sz="1800">
                <a:solidFill>
                  <a:srgbClr val="000000"/>
                </a:solidFill>
                <a:latin typeface="Arial"/>
                <a:cs typeface="Arial"/>
              </a:rPr>
              <a:t>, </a:t>
            </a:r>
            <a:r>
              <a:rPr lang="de-DE" sz="1800" err="1">
                <a:solidFill>
                  <a:srgbClr val="000000"/>
                </a:solidFill>
                <a:latin typeface="Arial"/>
                <a:cs typeface="Arial"/>
              </a:rPr>
              <a:t>importance</a:t>
            </a:r>
          </a:p>
          <a:p>
            <a:pPr marL="857250" lvl="1" indent="-285750" algn="l">
              <a:buChar char="•"/>
            </a:pPr>
            <a:endParaRPr lang="de-DE" sz="1800">
              <a:solidFill>
                <a:srgbClr val="000000"/>
              </a:solidFill>
              <a:latin typeface="Arial"/>
              <a:cs typeface="Arial"/>
            </a:endParaRPr>
          </a:p>
          <a:p>
            <a:pPr marL="457200" algn="l"/>
            <a:endParaRPr lang="de-DE" sz="2000">
              <a:solidFill>
                <a:srgbClr val="F0B195"/>
              </a:solidFill>
              <a:latin typeface="Arial"/>
              <a:cs typeface="Arial"/>
            </a:endParaRPr>
          </a:p>
          <a:p>
            <a:pPr marL="457200" lvl="1" indent="-514350" algn="l">
              <a:buChar char="•"/>
            </a:pPr>
            <a:endParaRPr lang="de-DE" sz="1200">
              <a:solidFill>
                <a:srgbClr val="000000"/>
              </a:solidFill>
              <a:latin typeface="Arial"/>
              <a:cs typeface="Arial"/>
            </a:endParaRPr>
          </a:p>
          <a:p>
            <a:pPr marL="114300" indent="0" algn="l">
              <a:buNone/>
            </a:pPr>
            <a:endParaRPr lang="de-DE">
              <a:solidFill>
                <a:srgbClr val="000000"/>
              </a:solidFill>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11" name="Freihand 10">
                <a:extLst>
                  <a:ext uri="{FF2B5EF4-FFF2-40B4-BE49-F238E27FC236}">
                    <a16:creationId xmlns:a16="http://schemas.microsoft.com/office/drawing/2014/main" id="{CE11E871-077F-A105-6ACC-69EF6C55A0B9}"/>
                  </a:ext>
                </a:extLst>
              </p14:cNvPr>
              <p14:cNvContentPartPr/>
              <p14:nvPr/>
            </p14:nvContentPartPr>
            <p14:xfrm>
              <a:off x="7981905" y="1596815"/>
              <a:ext cx="1045649" cy="695161"/>
            </p14:xfrm>
          </p:contentPart>
        </mc:Choice>
        <mc:Fallback xmlns="">
          <p:pic>
            <p:nvPicPr>
              <p:cNvPr id="11" name="Freihand 10">
                <a:extLst>
                  <a:ext uri="{FF2B5EF4-FFF2-40B4-BE49-F238E27FC236}">
                    <a16:creationId xmlns:a16="http://schemas.microsoft.com/office/drawing/2014/main" id="{CE11E871-077F-A105-6ACC-69EF6C55A0B9}"/>
                  </a:ext>
                </a:extLst>
              </p:cNvPr>
              <p:cNvPicPr/>
              <p:nvPr/>
            </p:nvPicPr>
            <p:blipFill>
              <a:blip r:embed="rId3"/>
              <a:stretch>
                <a:fillRect/>
              </a:stretch>
            </p:blipFill>
            <p:spPr>
              <a:xfrm>
                <a:off x="7963908" y="1578824"/>
                <a:ext cx="1081284" cy="73078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Freihand 11">
                <a:extLst>
                  <a:ext uri="{FF2B5EF4-FFF2-40B4-BE49-F238E27FC236}">
                    <a16:creationId xmlns:a16="http://schemas.microsoft.com/office/drawing/2014/main" id="{C74EE9C6-D864-4B70-189F-531F0984987E}"/>
                  </a:ext>
                </a:extLst>
              </p14:cNvPr>
              <p14:cNvContentPartPr/>
              <p14:nvPr/>
            </p14:nvContentPartPr>
            <p14:xfrm>
              <a:off x="8372675" y="1567961"/>
              <a:ext cx="282597" cy="291481"/>
            </p14:xfrm>
          </p:contentPart>
        </mc:Choice>
        <mc:Fallback xmlns="">
          <p:pic>
            <p:nvPicPr>
              <p:cNvPr id="12" name="Freihand 11">
                <a:extLst>
                  <a:ext uri="{FF2B5EF4-FFF2-40B4-BE49-F238E27FC236}">
                    <a16:creationId xmlns:a16="http://schemas.microsoft.com/office/drawing/2014/main" id="{C74EE9C6-D864-4B70-189F-531F0984987E}"/>
                  </a:ext>
                </a:extLst>
              </p:cNvPr>
              <p:cNvPicPr/>
              <p:nvPr/>
            </p:nvPicPr>
            <p:blipFill>
              <a:blip r:embed="rId5"/>
              <a:stretch>
                <a:fillRect/>
              </a:stretch>
            </p:blipFill>
            <p:spPr>
              <a:xfrm>
                <a:off x="8354698" y="1549968"/>
                <a:ext cx="318191" cy="327106"/>
              </a:xfrm>
              <a:prstGeom prst="rect">
                <a:avLst/>
              </a:prstGeom>
            </p:spPr>
          </p:pic>
        </mc:Fallback>
      </mc:AlternateContent>
    </p:spTree>
    <p:extLst>
      <p:ext uri="{BB962C8B-B14F-4D97-AF65-F5344CB8AC3E}">
        <p14:creationId xmlns:p14="http://schemas.microsoft.com/office/powerpoint/2010/main" val="2541296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78;p17"/>
          <p:cNvSpPr txBox="1">
            <a:spLocks noGrp="1"/>
          </p:cNvSpPr>
          <p:nvPr>
            <p:ph type="title"/>
          </p:nvPr>
        </p:nvSpPr>
        <p:spPr>
          <a:xfrm>
            <a:off x="138424" y="-2141272"/>
            <a:ext cx="2982372" cy="2925245"/>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3900" kern="1200">
                <a:solidFill>
                  <a:schemeClr val="tx1"/>
                </a:solidFill>
                <a:latin typeface="+mj-lt"/>
                <a:ea typeface="+mj-ea"/>
                <a:cs typeface="+mj-cs"/>
              </a:rPr>
              <a:t>EDA Examples</a:t>
            </a:r>
          </a:p>
        </p:txBody>
      </p:sp>
      <p:pic>
        <p:nvPicPr>
          <p:cNvPr id="2" name="Grafik 1" descr="Ein Bild, das Text, Diagramm, Plan, parallel enthält.&#10;&#10;Beschreibung automatisch generiert.">
            <a:extLst>
              <a:ext uri="{FF2B5EF4-FFF2-40B4-BE49-F238E27FC236}">
                <a16:creationId xmlns:a16="http://schemas.microsoft.com/office/drawing/2014/main" id="{10F0F108-6D5F-2D38-5539-822E1BB2F3D8}"/>
              </a:ext>
            </a:extLst>
          </p:cNvPr>
          <p:cNvPicPr>
            <a:picLocks noChangeAspect="1"/>
          </p:cNvPicPr>
          <p:nvPr/>
        </p:nvPicPr>
        <p:blipFill>
          <a:blip r:embed="rId3"/>
          <a:stretch>
            <a:fillRect/>
          </a:stretch>
        </p:blipFill>
        <p:spPr>
          <a:xfrm>
            <a:off x="3588077" y="185574"/>
            <a:ext cx="4594922" cy="4851679"/>
          </a:xfrm>
          <a:prstGeom prst="rect">
            <a:avLst/>
          </a:prstGeom>
        </p:spPr>
      </p:pic>
      <p:sp>
        <p:nvSpPr>
          <p:cNvPr id="3" name="Textfeld 2">
            <a:extLst>
              <a:ext uri="{FF2B5EF4-FFF2-40B4-BE49-F238E27FC236}">
                <a16:creationId xmlns:a16="http://schemas.microsoft.com/office/drawing/2014/main" id="{E621A09E-A7E8-DB99-5815-73B3BF66FA44}"/>
              </a:ext>
            </a:extLst>
          </p:cNvPr>
          <p:cNvSpPr txBox="1"/>
          <p:nvPr/>
        </p:nvSpPr>
        <p:spPr>
          <a:xfrm>
            <a:off x="384284" y="1290801"/>
            <a:ext cx="293632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de-DE" dirty="0" err="1"/>
              <a:t>No</a:t>
            </a:r>
            <a:r>
              <a:rPr lang="de-DE" dirty="0"/>
              <a:t> </a:t>
            </a:r>
            <a:r>
              <a:rPr lang="de-DE" dirty="0" err="1"/>
              <a:t>missing</a:t>
            </a:r>
            <a:r>
              <a:rPr lang="de-DE" dirty="0"/>
              <a:t> </a:t>
            </a:r>
            <a:r>
              <a:rPr lang="de-DE" dirty="0" err="1"/>
              <a:t>values</a:t>
            </a:r>
          </a:p>
          <a:p>
            <a:pPr marL="285750" indent="-285750">
              <a:buChar char="•"/>
            </a:pPr>
            <a:r>
              <a:rPr lang="de-DE" dirty="0" err="1"/>
              <a:t>However</a:t>
            </a:r>
            <a:r>
              <a:rPr lang="de-DE" dirty="0"/>
              <a:t>, </a:t>
            </a:r>
            <a:r>
              <a:rPr lang="de-DE" dirty="0" err="1"/>
              <a:t>categorical</a:t>
            </a:r>
            <a:r>
              <a:rPr lang="de-DE" dirty="0"/>
              <a:t> variables </a:t>
            </a:r>
            <a:r>
              <a:rPr lang="de-DE" dirty="0" err="1"/>
              <a:t>with</a:t>
            </a:r>
            <a:r>
              <a:rPr lang="de-DE" dirty="0"/>
              <a:t> </a:t>
            </a:r>
            <a:r>
              <a:rPr lang="de-DE" dirty="0" err="1"/>
              <a:t>levels</a:t>
            </a:r>
            <a:r>
              <a:rPr lang="de-DE" dirty="0"/>
              <a:t> </a:t>
            </a:r>
            <a:r>
              <a:rPr lang="de-DE" dirty="0" err="1"/>
              <a:t>that</a:t>
            </a:r>
            <a:r>
              <a:rPr lang="de-DE" dirty="0"/>
              <a:t> </a:t>
            </a:r>
            <a:r>
              <a:rPr lang="de-DE" dirty="0" err="1"/>
              <a:t>don't</a:t>
            </a:r>
            <a:r>
              <a:rPr lang="de-DE" dirty="0"/>
              <a:t> </a:t>
            </a:r>
            <a:r>
              <a:rPr lang="de-DE" dirty="0" err="1"/>
              <a:t>give</a:t>
            </a:r>
            <a:r>
              <a:rPr lang="de-DE" dirty="0"/>
              <a:t> </a:t>
            </a:r>
            <a:r>
              <a:rPr lang="de-DE" dirty="0" err="1"/>
              <a:t>information</a:t>
            </a:r>
          </a:p>
          <a:p>
            <a:pPr marL="285750" indent="-285750">
              <a:buChar char="•"/>
            </a:pPr>
            <a:r>
              <a:rPr lang="de-DE" dirty="0" err="1"/>
              <a:t>Did</a:t>
            </a:r>
            <a:r>
              <a:rPr lang="de-DE" dirty="0"/>
              <a:t> not do </a:t>
            </a:r>
            <a:r>
              <a:rPr lang="de-DE" dirty="0" err="1"/>
              <a:t>any</a:t>
            </a:r>
            <a:r>
              <a:rPr lang="de-DE" dirty="0"/>
              <a:t> </a:t>
            </a:r>
            <a:r>
              <a:rPr lang="de-DE" dirty="0" err="1"/>
              <a:t>imputation</a:t>
            </a:r>
          </a:p>
        </p:txBody>
      </p:sp>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9E014FA0-D324-0F6A-4AB1-A46451422670}"/>
                  </a:ext>
                </a:extLst>
              </p14:cNvPr>
              <p14:cNvContentPartPr/>
              <p14:nvPr/>
            </p14:nvContentPartPr>
            <p14:xfrm>
              <a:off x="-389210" y="2911693"/>
              <a:ext cx="9853" cy="9853"/>
            </p14:xfrm>
          </p:contentPart>
        </mc:Choice>
        <mc:Fallback xmlns="">
          <p:pic>
            <p:nvPicPr>
              <p:cNvPr id="4" name="Freihand 3">
                <a:extLst>
                  <a:ext uri="{FF2B5EF4-FFF2-40B4-BE49-F238E27FC236}">
                    <a16:creationId xmlns:a16="http://schemas.microsoft.com/office/drawing/2014/main" id="{9E014FA0-D324-0F6A-4AB1-A46451422670}"/>
                  </a:ext>
                </a:extLst>
              </p:cNvPr>
              <p:cNvPicPr/>
              <p:nvPr/>
            </p:nvPicPr>
            <p:blipFill>
              <a:blip r:embed="rId5"/>
              <a:stretch>
                <a:fillRect/>
              </a:stretch>
            </p:blipFill>
            <p:spPr>
              <a:xfrm>
                <a:off x="-1867160" y="-44207"/>
                <a:ext cx="2955900" cy="5911800"/>
              </a:xfrm>
              <a:prstGeom prst="rect">
                <a:avLst/>
              </a:prstGeom>
            </p:spPr>
          </p:pic>
        </mc:Fallback>
      </mc:AlternateContent>
      <p:pic>
        <p:nvPicPr>
          <p:cNvPr id="5" name="Grafik 4" descr="Ein Bild, das Schrift, Text, Screenshot, Grafiken enthält.&#10;&#10;Beschreibung automatisch generiert.">
            <a:extLst>
              <a:ext uri="{FF2B5EF4-FFF2-40B4-BE49-F238E27FC236}">
                <a16:creationId xmlns:a16="http://schemas.microsoft.com/office/drawing/2014/main" id="{547F40E7-0D36-5EE8-D2B4-1E7DA9C0F13A}"/>
              </a:ext>
            </a:extLst>
          </p:cNvPr>
          <p:cNvPicPr>
            <a:picLocks noChangeAspect="1"/>
          </p:cNvPicPr>
          <p:nvPr/>
        </p:nvPicPr>
        <p:blipFill>
          <a:blip r:embed="rId6"/>
          <a:stretch>
            <a:fillRect/>
          </a:stretch>
        </p:blipFill>
        <p:spPr>
          <a:xfrm>
            <a:off x="520262" y="3178722"/>
            <a:ext cx="27432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Diagramm, Design enthält.&#10;&#10;Beschreibung automatisch generiert.">
            <a:extLst>
              <a:ext uri="{FF2B5EF4-FFF2-40B4-BE49-F238E27FC236}">
                <a16:creationId xmlns:a16="http://schemas.microsoft.com/office/drawing/2014/main" id="{A0266BD6-9322-3D69-D2DE-4D640596B95F}"/>
              </a:ext>
            </a:extLst>
          </p:cNvPr>
          <p:cNvPicPr>
            <a:picLocks noChangeAspect="1"/>
          </p:cNvPicPr>
          <p:nvPr/>
        </p:nvPicPr>
        <p:blipFill>
          <a:blip r:embed="rId3"/>
          <a:stretch>
            <a:fillRect/>
          </a:stretch>
        </p:blipFill>
        <p:spPr>
          <a:xfrm>
            <a:off x="152401" y="225390"/>
            <a:ext cx="8839199" cy="481352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7244858E-9D8E-F5B3-B2D6-8EF0C851ACC3}"/>
                  </a:ext>
                </a:extLst>
              </p14:cNvPr>
              <p14:cNvContentPartPr/>
              <p14:nvPr/>
            </p14:nvContentPartPr>
            <p14:xfrm>
              <a:off x="3246404" y="666354"/>
              <a:ext cx="438515" cy="9526"/>
            </p14:xfrm>
          </p:contentPart>
        </mc:Choice>
        <mc:Fallback xmlns="">
          <p:pic>
            <p:nvPicPr>
              <p:cNvPr id="6" name="Freihand 5">
                <a:extLst>
                  <a:ext uri="{FF2B5EF4-FFF2-40B4-BE49-F238E27FC236}">
                    <a16:creationId xmlns:a16="http://schemas.microsoft.com/office/drawing/2014/main" id="{7244858E-9D8E-F5B3-B2D6-8EF0C851ACC3}"/>
                  </a:ext>
                </a:extLst>
              </p:cNvPr>
              <p:cNvPicPr/>
              <p:nvPr/>
            </p:nvPicPr>
            <p:blipFill>
              <a:blip r:embed="rId5"/>
              <a:stretch>
                <a:fillRect/>
              </a:stretch>
            </p:blipFill>
            <p:spPr>
              <a:xfrm>
                <a:off x="3192444" y="560510"/>
                <a:ext cx="546075" cy="2208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Freihand 6">
                <a:extLst>
                  <a:ext uri="{FF2B5EF4-FFF2-40B4-BE49-F238E27FC236}">
                    <a16:creationId xmlns:a16="http://schemas.microsoft.com/office/drawing/2014/main" id="{EC201905-2861-036B-E1BA-892CBBFC46CD}"/>
                  </a:ext>
                </a:extLst>
              </p14:cNvPr>
              <p14:cNvContentPartPr/>
              <p14:nvPr/>
            </p14:nvContentPartPr>
            <p14:xfrm>
              <a:off x="623669" y="2760273"/>
              <a:ext cx="459005" cy="15275"/>
            </p14:xfrm>
          </p:contentPart>
        </mc:Choice>
        <mc:Fallback xmlns="">
          <p:pic>
            <p:nvPicPr>
              <p:cNvPr id="7" name="Freihand 6">
                <a:extLst>
                  <a:ext uri="{FF2B5EF4-FFF2-40B4-BE49-F238E27FC236}">
                    <a16:creationId xmlns:a16="http://schemas.microsoft.com/office/drawing/2014/main" id="{EC201905-2861-036B-E1BA-892CBBFC46CD}"/>
                  </a:ext>
                </a:extLst>
              </p:cNvPr>
              <p:cNvPicPr/>
              <p:nvPr/>
            </p:nvPicPr>
            <p:blipFill>
              <a:blip r:embed="rId7"/>
              <a:stretch>
                <a:fillRect/>
              </a:stretch>
            </p:blipFill>
            <p:spPr>
              <a:xfrm>
                <a:off x="569711" y="2653703"/>
                <a:ext cx="566562" cy="22805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Freihand 8">
                <a:extLst>
                  <a:ext uri="{FF2B5EF4-FFF2-40B4-BE49-F238E27FC236}">
                    <a16:creationId xmlns:a16="http://schemas.microsoft.com/office/drawing/2014/main" id="{6C13DB28-1EDF-1ED9-189A-62660ACDE5FB}"/>
                  </a:ext>
                </a:extLst>
              </p14:cNvPr>
              <p14:cNvContentPartPr/>
              <p14:nvPr/>
            </p14:nvContentPartPr>
            <p14:xfrm>
              <a:off x="6926665" y="4273207"/>
              <a:ext cx="38535" cy="474113"/>
            </p14:xfrm>
          </p:contentPart>
        </mc:Choice>
        <mc:Fallback xmlns="">
          <p:pic>
            <p:nvPicPr>
              <p:cNvPr id="9" name="Freihand 8">
                <a:extLst>
                  <a:ext uri="{FF2B5EF4-FFF2-40B4-BE49-F238E27FC236}">
                    <a16:creationId xmlns:a16="http://schemas.microsoft.com/office/drawing/2014/main" id="{6C13DB28-1EDF-1ED9-189A-62660ACDE5FB}"/>
                  </a:ext>
                </a:extLst>
              </p:cNvPr>
              <p:cNvPicPr/>
              <p:nvPr/>
            </p:nvPicPr>
            <p:blipFill>
              <a:blip r:embed="rId9"/>
              <a:stretch>
                <a:fillRect/>
              </a:stretch>
            </p:blipFill>
            <p:spPr>
              <a:xfrm>
                <a:off x="6873144" y="4165291"/>
                <a:ext cx="145220" cy="68958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Freihand 9">
                <a:extLst>
                  <a:ext uri="{FF2B5EF4-FFF2-40B4-BE49-F238E27FC236}">
                    <a16:creationId xmlns:a16="http://schemas.microsoft.com/office/drawing/2014/main" id="{DF557142-7DDC-7337-59A8-2636C4FF20CB}"/>
                  </a:ext>
                </a:extLst>
              </p14:cNvPr>
              <p14:cNvContentPartPr/>
              <p14:nvPr/>
            </p14:nvContentPartPr>
            <p14:xfrm>
              <a:off x="5032045" y="419629"/>
              <a:ext cx="423889" cy="19268"/>
            </p14:xfrm>
          </p:contentPart>
        </mc:Choice>
        <mc:Fallback xmlns="">
          <p:pic>
            <p:nvPicPr>
              <p:cNvPr id="10" name="Freihand 9">
                <a:extLst>
                  <a:ext uri="{FF2B5EF4-FFF2-40B4-BE49-F238E27FC236}">
                    <a16:creationId xmlns:a16="http://schemas.microsoft.com/office/drawing/2014/main" id="{DF557142-7DDC-7337-59A8-2636C4FF20CB}"/>
                  </a:ext>
                </a:extLst>
              </p:cNvPr>
              <p:cNvPicPr/>
              <p:nvPr/>
            </p:nvPicPr>
            <p:blipFill>
              <a:blip r:embed="rId11"/>
              <a:stretch>
                <a:fillRect/>
              </a:stretch>
            </p:blipFill>
            <p:spPr>
              <a:xfrm>
                <a:off x="4978069" y="314881"/>
                <a:ext cx="531481" cy="22911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53E02A50-2E2B-E9A4-C74C-8895FA35A8FF}"/>
                  </a:ext>
                </a:extLst>
              </p14:cNvPr>
              <p14:cNvContentPartPr/>
              <p14:nvPr/>
            </p14:nvContentPartPr>
            <p14:xfrm>
              <a:off x="4657369" y="692341"/>
              <a:ext cx="765856" cy="24000"/>
            </p14:xfrm>
          </p:contentPart>
        </mc:Choice>
        <mc:Fallback xmlns="">
          <p:pic>
            <p:nvPicPr>
              <p:cNvPr id="11" name="Freihand 10">
                <a:extLst>
                  <a:ext uri="{FF2B5EF4-FFF2-40B4-BE49-F238E27FC236}">
                    <a16:creationId xmlns:a16="http://schemas.microsoft.com/office/drawing/2014/main" id="{53E02A50-2E2B-E9A4-C74C-8895FA35A8FF}"/>
                  </a:ext>
                </a:extLst>
              </p:cNvPr>
              <p:cNvPicPr/>
              <p:nvPr/>
            </p:nvPicPr>
            <p:blipFill>
              <a:blip r:embed="rId13"/>
              <a:stretch>
                <a:fillRect/>
              </a:stretch>
            </p:blipFill>
            <p:spPr>
              <a:xfrm>
                <a:off x="4603745" y="586459"/>
                <a:ext cx="873465" cy="235412"/>
              </a:xfrm>
              <a:prstGeom prst="rect">
                <a:avLst/>
              </a:prstGeom>
            </p:spPr>
          </p:pic>
        </mc:Fallback>
      </mc:AlternateContent>
    </p:spTree>
    <p:extLst>
      <p:ext uri="{BB962C8B-B14F-4D97-AF65-F5344CB8AC3E}">
        <p14:creationId xmlns:p14="http://schemas.microsoft.com/office/powerpoint/2010/main" val="288535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Diagramm, Screenshot, Plan enthält.&#10;&#10;Beschreibung automatisch generiert.">
            <a:extLst>
              <a:ext uri="{FF2B5EF4-FFF2-40B4-BE49-F238E27FC236}">
                <a16:creationId xmlns:a16="http://schemas.microsoft.com/office/drawing/2014/main" id="{19DF79D7-786B-560D-836F-771B46D3B7DF}"/>
              </a:ext>
            </a:extLst>
          </p:cNvPr>
          <p:cNvPicPr>
            <a:picLocks noChangeAspect="1"/>
          </p:cNvPicPr>
          <p:nvPr/>
        </p:nvPicPr>
        <p:blipFill>
          <a:blip r:embed="rId2"/>
          <a:stretch>
            <a:fillRect/>
          </a:stretch>
        </p:blipFill>
        <p:spPr>
          <a:xfrm>
            <a:off x="628650" y="294865"/>
            <a:ext cx="4319751" cy="475083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Freihand 4">
                <a:extLst>
                  <a:ext uri="{FF2B5EF4-FFF2-40B4-BE49-F238E27FC236}">
                    <a16:creationId xmlns:a16="http://schemas.microsoft.com/office/drawing/2014/main" id="{FF1D2CAD-34A2-595C-91B4-4BD94BEE84F0}"/>
                  </a:ext>
                </a:extLst>
              </p14:cNvPr>
              <p14:cNvContentPartPr/>
              <p14:nvPr/>
            </p14:nvContentPartPr>
            <p14:xfrm>
              <a:off x="788276" y="275896"/>
              <a:ext cx="1167312" cy="74186"/>
            </p14:xfrm>
          </p:contentPart>
        </mc:Choice>
        <mc:Fallback xmlns="">
          <p:pic>
            <p:nvPicPr>
              <p:cNvPr id="5" name="Freihand 4">
                <a:extLst>
                  <a:ext uri="{FF2B5EF4-FFF2-40B4-BE49-F238E27FC236}">
                    <a16:creationId xmlns:a16="http://schemas.microsoft.com/office/drawing/2014/main" id="{FF1D2CAD-34A2-595C-91B4-4BD94BEE84F0}"/>
                  </a:ext>
                </a:extLst>
              </p:cNvPr>
              <p:cNvPicPr/>
              <p:nvPr/>
            </p:nvPicPr>
            <p:blipFill>
              <a:blip r:embed="rId4"/>
              <a:stretch>
                <a:fillRect/>
              </a:stretch>
            </p:blipFill>
            <p:spPr>
              <a:xfrm>
                <a:off x="734300" y="168738"/>
                <a:ext cx="1274903" cy="288859"/>
              </a:xfrm>
              <a:prstGeom prst="rect">
                <a:avLst/>
              </a:prstGeom>
            </p:spPr>
          </p:pic>
        </mc:Fallback>
      </mc:AlternateContent>
    </p:spTree>
    <p:extLst>
      <p:ext uri="{BB962C8B-B14F-4D97-AF65-F5344CB8AC3E}">
        <p14:creationId xmlns:p14="http://schemas.microsoft.com/office/powerpoint/2010/main" val="33401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Dummy vs one-hot &amp; feature engineering before/after split</a:t>
            </a:r>
            <a:endParaRPr/>
          </a:p>
        </p:txBody>
      </p:sp>
      <p:sp>
        <p:nvSpPr>
          <p:cNvPr id="85" name="Google Shape;85;p18"/>
          <p:cNvSpPr txBox="1">
            <a:spLocks noGrp="1"/>
          </p:cNvSpPr>
          <p:nvPr>
            <p:ph type="body" idx="1"/>
          </p:nvPr>
        </p:nvSpPr>
        <p:spPr>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de"/>
              <a:t>-feature engineering on train only and apply function to test</a:t>
            </a:r>
            <a:endParaRPr/>
          </a:p>
          <a:p>
            <a:pPr marL="0" lvl="0" indent="0" algn="l" rtl="0">
              <a:spcBef>
                <a:spcPts val="1200"/>
              </a:spcBef>
              <a:spcAft>
                <a:spcPts val="0"/>
              </a:spcAft>
              <a:buNone/>
            </a:pPr>
            <a:r>
              <a:rPr lang="de"/>
              <a:t>-instead of log, standardize numerical variabes min, max</a:t>
            </a:r>
            <a:endParaRPr/>
          </a:p>
          <a:p>
            <a:pPr marL="0" lvl="0" indent="0" algn="l" rtl="0">
              <a:spcBef>
                <a:spcPts val="1200"/>
              </a:spcBef>
              <a:spcAft>
                <a:spcPts val="0"/>
              </a:spcAft>
              <a:buNone/>
            </a:pPr>
            <a:r>
              <a:rPr lang="de"/>
              <a:t>-if you do dummy instead of one hot one value category is dropped, if you do this processing before data split, it could cause problems when applying the same transformation on test data were maybe one of the levels is not present -&gt; then youd end up with another variable</a:t>
            </a:r>
            <a:endParaRPr/>
          </a:p>
          <a:p>
            <a:pPr marL="0" lvl="0" indent="0" algn="l" rtl="0">
              <a:spcBef>
                <a:spcPts val="1200"/>
              </a:spcBef>
              <a:spcAft>
                <a:spcPts val="1200"/>
              </a:spcAft>
              <a:buNone/>
            </a:pPr>
            <a:r>
              <a:rPr lang="de"/>
              <a:t>-dummy encoding necessary for models were collinearity is a problem (lm) </a:t>
            </a:r>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Bildschirmpräsentation (16:9)</PresentationFormat>
  <Slides>19</Slides>
  <Notes>13</Notes>
  <HiddenSlides>2</HiddenSlides>
  <ScaleCrop>false</ScaleCrop>
  <HeadingPairs>
    <vt:vector size="4" baseType="variant">
      <vt:variant>
        <vt:lpstr>Design</vt:lpstr>
      </vt:variant>
      <vt:variant>
        <vt:i4>2</vt:i4>
      </vt:variant>
      <vt:variant>
        <vt:lpstr>Folientitel</vt:lpstr>
      </vt:variant>
      <vt:variant>
        <vt:i4>19</vt:i4>
      </vt:variant>
    </vt:vector>
  </HeadingPairs>
  <TitlesOfParts>
    <vt:vector size="21" baseType="lpstr">
      <vt:lpstr>Office Theme</vt:lpstr>
      <vt:lpstr>Office Theme</vt:lpstr>
      <vt:lpstr>Credit risk classification</vt:lpstr>
      <vt:lpstr>My notes</vt:lpstr>
      <vt:lpstr>Main objectives</vt:lpstr>
      <vt:lpstr>Workflow</vt:lpstr>
      <vt:lpstr>Workflow</vt:lpstr>
      <vt:lpstr>EDA Examples</vt:lpstr>
      <vt:lpstr>PowerPoint-Präsentation</vt:lpstr>
      <vt:lpstr>PowerPoint-Präsentation</vt:lpstr>
      <vt:lpstr>Dummy vs one-hot &amp; feature engineering before/after split</vt:lpstr>
      <vt:lpstr>Evaluation metrics </vt:lpstr>
      <vt:lpstr>Algorithm &amp; tuning method</vt:lpstr>
      <vt:lpstr>Results</vt:lpstr>
      <vt:lpstr>Model interpretation </vt:lpstr>
      <vt:lpstr>Alternatives for grid search</vt:lpstr>
      <vt:lpstr>Alternatives for feature selection</vt:lpstr>
      <vt:lpstr>Project documentation </vt:lpstr>
      <vt:lpstr>Same method applied to biomarker detection </vt:lpstr>
      <vt:lpstr>PowerPoint-Präsentation</vt:lpstr>
      <vt:lpstr>Takk for oppmerksomheten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classification</dc:title>
  <cp:revision>243</cp:revision>
  <dcterms:modified xsi:type="dcterms:W3CDTF">2023-08-24T21:30:34Z</dcterms:modified>
</cp:coreProperties>
</file>